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9" r:id="rId4"/>
    <p:sldId id="258" r:id="rId5"/>
    <p:sldId id="270" r:id="rId6"/>
    <p:sldId id="271" r:id="rId7"/>
    <p:sldId id="260" r:id="rId8"/>
    <p:sldId id="261" r:id="rId9"/>
    <p:sldId id="262" r:id="rId10"/>
    <p:sldId id="263" r:id="rId11"/>
    <p:sldId id="264" r:id="rId12"/>
    <p:sldId id="265" r:id="rId13"/>
    <p:sldId id="266" r:id="rId14"/>
    <p:sldId id="267" r:id="rId15"/>
    <p:sldId id="268" r:id="rId16"/>
    <p:sldId id="269"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77" autoAdjust="0"/>
    <p:restoredTop sz="94646"/>
  </p:normalViewPr>
  <p:slideViewPr>
    <p:cSldViewPr snapToGrid="0">
      <p:cViewPr varScale="1">
        <p:scale>
          <a:sx n="62" d="100"/>
          <a:sy n="62" d="100"/>
        </p:scale>
        <p:origin x="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 Id="rId5" Type="http://schemas.openxmlformats.org/officeDocument/2006/relationships/image" Target="../media/image11.sv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 Id="rId5" Type="http://schemas.openxmlformats.org/officeDocument/2006/relationships/image" Target="../media/image11.sv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1ABE38-4CEF-4712-A17E-C5CEC9654150}"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A5D82C6-1C4C-4A24-ADE9-B649614C2F58}">
      <dgm:prSet/>
      <dgm:spPr/>
      <dgm:t>
        <a:bodyPr/>
        <a:lstStyle/>
        <a:p>
          <a:pPr>
            <a:lnSpc>
              <a:spcPct val="100000"/>
            </a:lnSpc>
            <a:defRPr cap="all"/>
          </a:pPr>
          <a:r>
            <a:rPr lang="en-US"/>
            <a:t>HCC Promotion</a:t>
          </a:r>
        </a:p>
      </dgm:t>
    </dgm:pt>
    <dgm:pt modelId="{10C7A948-2DCE-4EF3-9EBC-1ABC0591CC59}" type="parTrans" cxnId="{4BCD3780-932C-4267-85A0-36660D168E5F}">
      <dgm:prSet/>
      <dgm:spPr/>
      <dgm:t>
        <a:bodyPr/>
        <a:lstStyle/>
        <a:p>
          <a:endParaRPr lang="en-US"/>
        </a:p>
      </dgm:t>
    </dgm:pt>
    <dgm:pt modelId="{29D8A79B-5A2E-431D-B465-B117DDBF32EC}" type="sibTrans" cxnId="{4BCD3780-932C-4267-85A0-36660D168E5F}">
      <dgm:prSet/>
      <dgm:spPr/>
      <dgm:t>
        <a:bodyPr/>
        <a:lstStyle/>
        <a:p>
          <a:endParaRPr lang="en-US"/>
        </a:p>
      </dgm:t>
    </dgm:pt>
    <dgm:pt modelId="{679556B6-D121-4DC5-9C00-D47F0007BD35}">
      <dgm:prSet/>
      <dgm:spPr/>
      <dgm:t>
        <a:bodyPr/>
        <a:lstStyle/>
        <a:p>
          <a:pPr>
            <a:lnSpc>
              <a:spcPct val="100000"/>
            </a:lnSpc>
            <a:defRPr cap="all"/>
          </a:pPr>
          <a:r>
            <a:rPr lang="en-US"/>
            <a:t>Allied Health Recruitment</a:t>
          </a:r>
        </a:p>
      </dgm:t>
    </dgm:pt>
    <dgm:pt modelId="{91AED0A6-24BE-4CE5-BBB3-634039486A25}" type="parTrans" cxnId="{82E57B75-A20B-47A3-A46D-BFDA571C6D2A}">
      <dgm:prSet/>
      <dgm:spPr/>
      <dgm:t>
        <a:bodyPr/>
        <a:lstStyle/>
        <a:p>
          <a:endParaRPr lang="en-US"/>
        </a:p>
      </dgm:t>
    </dgm:pt>
    <dgm:pt modelId="{60760E02-9D9C-41E9-9D5A-C7B526551F07}" type="sibTrans" cxnId="{82E57B75-A20B-47A3-A46D-BFDA571C6D2A}">
      <dgm:prSet/>
      <dgm:spPr/>
      <dgm:t>
        <a:bodyPr/>
        <a:lstStyle/>
        <a:p>
          <a:endParaRPr lang="en-US"/>
        </a:p>
      </dgm:t>
    </dgm:pt>
    <dgm:pt modelId="{49AC5878-7F1A-401E-9C9C-DE6416F50C6C}">
      <dgm:prSet/>
      <dgm:spPr/>
      <dgm:t>
        <a:bodyPr/>
        <a:lstStyle/>
        <a:p>
          <a:pPr>
            <a:lnSpc>
              <a:spcPct val="100000"/>
            </a:lnSpc>
            <a:defRPr cap="all"/>
          </a:pPr>
          <a:r>
            <a:rPr lang="en-US"/>
            <a:t>Infrastructure</a:t>
          </a:r>
        </a:p>
      </dgm:t>
    </dgm:pt>
    <dgm:pt modelId="{D169DC58-A77A-4E6E-8141-309C768BCD00}" type="parTrans" cxnId="{1804025B-5B03-4AE9-9100-EDDB25FA8DA5}">
      <dgm:prSet/>
      <dgm:spPr/>
      <dgm:t>
        <a:bodyPr/>
        <a:lstStyle/>
        <a:p>
          <a:endParaRPr lang="en-US"/>
        </a:p>
      </dgm:t>
    </dgm:pt>
    <dgm:pt modelId="{B75ED7FD-C041-44E9-8A98-EE473AD6C70B}" type="sibTrans" cxnId="{1804025B-5B03-4AE9-9100-EDDB25FA8DA5}">
      <dgm:prSet/>
      <dgm:spPr/>
      <dgm:t>
        <a:bodyPr/>
        <a:lstStyle/>
        <a:p>
          <a:endParaRPr lang="en-US"/>
        </a:p>
      </dgm:t>
    </dgm:pt>
    <dgm:pt modelId="{E0A2ACB2-26CA-453A-9F68-28A622BD2ECF}">
      <dgm:prSet/>
      <dgm:spPr/>
      <dgm:t>
        <a:bodyPr/>
        <a:lstStyle/>
        <a:p>
          <a:pPr>
            <a:lnSpc>
              <a:spcPct val="100000"/>
            </a:lnSpc>
            <a:defRPr cap="all"/>
          </a:pPr>
          <a:r>
            <a:rPr lang="en-US"/>
            <a:t>Attachment pathways</a:t>
          </a:r>
        </a:p>
      </dgm:t>
    </dgm:pt>
    <dgm:pt modelId="{C8BA3A16-B2D2-46A4-B532-E6F54A33081A}" type="parTrans" cxnId="{6D9E6453-54A0-4436-944C-422CF4AEED5B}">
      <dgm:prSet/>
      <dgm:spPr/>
      <dgm:t>
        <a:bodyPr/>
        <a:lstStyle/>
        <a:p>
          <a:endParaRPr lang="en-US"/>
        </a:p>
      </dgm:t>
    </dgm:pt>
    <dgm:pt modelId="{AA3ECD6C-04DD-48E1-9780-074E2D40B8FA}" type="sibTrans" cxnId="{6D9E6453-54A0-4436-944C-422CF4AEED5B}">
      <dgm:prSet/>
      <dgm:spPr/>
      <dgm:t>
        <a:bodyPr/>
        <a:lstStyle/>
        <a:p>
          <a:endParaRPr lang="en-US"/>
        </a:p>
      </dgm:t>
    </dgm:pt>
    <dgm:pt modelId="{0D731713-E7FC-4AEE-B1CF-184B7733EA57}">
      <dgm:prSet/>
      <dgm:spPr/>
      <dgm:t>
        <a:bodyPr/>
        <a:lstStyle/>
        <a:p>
          <a:pPr>
            <a:lnSpc>
              <a:spcPct val="100000"/>
            </a:lnSpc>
            <a:defRPr cap="all"/>
          </a:pPr>
          <a:r>
            <a:rPr lang="en-US"/>
            <a:t>Change Management </a:t>
          </a:r>
        </a:p>
      </dgm:t>
    </dgm:pt>
    <dgm:pt modelId="{0D1A6E00-6ABF-4019-83E8-5B6F58D4261C}" type="parTrans" cxnId="{83A36519-B443-4671-AF26-910239191940}">
      <dgm:prSet/>
      <dgm:spPr/>
      <dgm:t>
        <a:bodyPr/>
        <a:lstStyle/>
        <a:p>
          <a:endParaRPr lang="en-US"/>
        </a:p>
      </dgm:t>
    </dgm:pt>
    <dgm:pt modelId="{D65D870A-EEFC-4AAD-80EA-C0EAD5F67489}" type="sibTrans" cxnId="{83A36519-B443-4671-AF26-910239191940}">
      <dgm:prSet/>
      <dgm:spPr/>
      <dgm:t>
        <a:bodyPr/>
        <a:lstStyle/>
        <a:p>
          <a:endParaRPr lang="en-US"/>
        </a:p>
      </dgm:t>
    </dgm:pt>
    <dgm:pt modelId="{CB5D60F7-49E4-43A3-8CE2-569DFBC4DFAC}" type="pres">
      <dgm:prSet presAssocID="{BD1ABE38-4CEF-4712-A17E-C5CEC9654150}" presName="root" presStyleCnt="0">
        <dgm:presLayoutVars>
          <dgm:dir/>
          <dgm:resizeHandles val="exact"/>
        </dgm:presLayoutVars>
      </dgm:prSet>
      <dgm:spPr/>
    </dgm:pt>
    <dgm:pt modelId="{2CE3F33E-D6F9-408C-BD66-6F52532C72C2}" type="pres">
      <dgm:prSet presAssocID="{CA5D82C6-1C4C-4A24-ADE9-B649614C2F58}" presName="compNode" presStyleCnt="0"/>
      <dgm:spPr/>
    </dgm:pt>
    <dgm:pt modelId="{D998E27E-4AD5-4654-9CF5-669C39157CD9}" type="pres">
      <dgm:prSet presAssocID="{CA5D82C6-1C4C-4A24-ADE9-B649614C2F58}" presName="iconBgRect" presStyleLbl="bgShp" presStyleIdx="0" presStyleCnt="5"/>
      <dgm:spPr>
        <a:prstGeom prst="round2DiagRect">
          <a:avLst>
            <a:gd name="adj1" fmla="val 29727"/>
            <a:gd name="adj2" fmla="val 0"/>
          </a:avLst>
        </a:prstGeom>
      </dgm:spPr>
    </dgm:pt>
    <dgm:pt modelId="{CFA4E6D3-E772-4FD8-8F97-D35FDA3E35FC}" type="pres">
      <dgm:prSet presAssocID="{CA5D82C6-1C4C-4A24-ADE9-B649614C2F58}"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Medical"/>
        </a:ext>
      </dgm:extLst>
    </dgm:pt>
    <dgm:pt modelId="{89F357DA-A859-429D-BD21-FA97592FEB72}" type="pres">
      <dgm:prSet presAssocID="{CA5D82C6-1C4C-4A24-ADE9-B649614C2F58}" presName="spaceRect" presStyleCnt="0"/>
      <dgm:spPr/>
    </dgm:pt>
    <dgm:pt modelId="{CD914214-0674-4D8B-AFDB-6DB28C6BAE7E}" type="pres">
      <dgm:prSet presAssocID="{CA5D82C6-1C4C-4A24-ADE9-B649614C2F58}" presName="textRect" presStyleLbl="revTx" presStyleIdx="0" presStyleCnt="5">
        <dgm:presLayoutVars>
          <dgm:chMax val="1"/>
          <dgm:chPref val="1"/>
        </dgm:presLayoutVars>
      </dgm:prSet>
      <dgm:spPr/>
    </dgm:pt>
    <dgm:pt modelId="{C51E1827-AF90-43CE-8ECF-D912D9854B5F}" type="pres">
      <dgm:prSet presAssocID="{29D8A79B-5A2E-431D-B465-B117DDBF32EC}" presName="sibTrans" presStyleCnt="0"/>
      <dgm:spPr/>
    </dgm:pt>
    <dgm:pt modelId="{1CE69840-3C5B-4FF1-B728-7620CA1E272B}" type="pres">
      <dgm:prSet presAssocID="{679556B6-D121-4DC5-9C00-D47F0007BD35}" presName="compNode" presStyleCnt="0"/>
      <dgm:spPr/>
    </dgm:pt>
    <dgm:pt modelId="{6F1D0EED-825E-4BE4-90EA-1FDDD394A972}" type="pres">
      <dgm:prSet presAssocID="{679556B6-D121-4DC5-9C00-D47F0007BD35}" presName="iconBgRect" presStyleLbl="bgShp" presStyleIdx="1" presStyleCnt="5"/>
      <dgm:spPr>
        <a:prstGeom prst="round2DiagRect">
          <a:avLst>
            <a:gd name="adj1" fmla="val 29727"/>
            <a:gd name="adj2" fmla="val 0"/>
          </a:avLst>
        </a:prstGeom>
      </dgm:spPr>
    </dgm:pt>
    <dgm:pt modelId="{36A0CB47-0770-4F2C-8422-4080676DAE7E}" type="pres">
      <dgm:prSet presAssocID="{679556B6-D121-4DC5-9C00-D47F0007BD35}"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4BAC7422-B6DD-4479-9C86-53A9BB5978AE}" type="pres">
      <dgm:prSet presAssocID="{679556B6-D121-4DC5-9C00-D47F0007BD35}" presName="spaceRect" presStyleCnt="0"/>
      <dgm:spPr/>
    </dgm:pt>
    <dgm:pt modelId="{A59EBAB4-13B7-4B1A-95D2-36F228129EEC}" type="pres">
      <dgm:prSet presAssocID="{679556B6-D121-4DC5-9C00-D47F0007BD35}" presName="textRect" presStyleLbl="revTx" presStyleIdx="1" presStyleCnt="5">
        <dgm:presLayoutVars>
          <dgm:chMax val="1"/>
          <dgm:chPref val="1"/>
        </dgm:presLayoutVars>
      </dgm:prSet>
      <dgm:spPr/>
    </dgm:pt>
    <dgm:pt modelId="{09E6F1DB-9312-40EF-9C18-1AA18FD2C42C}" type="pres">
      <dgm:prSet presAssocID="{60760E02-9D9C-41E9-9D5A-C7B526551F07}" presName="sibTrans" presStyleCnt="0"/>
      <dgm:spPr/>
    </dgm:pt>
    <dgm:pt modelId="{783C2DAA-A2C8-4496-BDB6-A12461B57A2D}" type="pres">
      <dgm:prSet presAssocID="{49AC5878-7F1A-401E-9C9C-DE6416F50C6C}" presName="compNode" presStyleCnt="0"/>
      <dgm:spPr/>
    </dgm:pt>
    <dgm:pt modelId="{0C750E33-EA6E-40F6-AA85-3832FB7D409D}" type="pres">
      <dgm:prSet presAssocID="{49AC5878-7F1A-401E-9C9C-DE6416F50C6C}" presName="iconBgRect" presStyleLbl="bgShp" presStyleIdx="2" presStyleCnt="5"/>
      <dgm:spPr>
        <a:prstGeom prst="round2DiagRect">
          <a:avLst>
            <a:gd name="adj1" fmla="val 29727"/>
            <a:gd name="adj2" fmla="val 0"/>
          </a:avLst>
        </a:prstGeom>
      </dgm:spPr>
    </dgm:pt>
    <dgm:pt modelId="{66256085-E6AA-436A-A9EA-BD070467466F}" type="pres">
      <dgm:prSet presAssocID="{49AC5878-7F1A-401E-9C9C-DE6416F50C6C}"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ity"/>
        </a:ext>
      </dgm:extLst>
    </dgm:pt>
    <dgm:pt modelId="{1635505E-A778-4311-A764-9A2031582F1E}" type="pres">
      <dgm:prSet presAssocID="{49AC5878-7F1A-401E-9C9C-DE6416F50C6C}" presName="spaceRect" presStyleCnt="0"/>
      <dgm:spPr/>
    </dgm:pt>
    <dgm:pt modelId="{8F27CD19-E6B6-4E38-B297-67718B42AF4A}" type="pres">
      <dgm:prSet presAssocID="{49AC5878-7F1A-401E-9C9C-DE6416F50C6C}" presName="textRect" presStyleLbl="revTx" presStyleIdx="2" presStyleCnt="5">
        <dgm:presLayoutVars>
          <dgm:chMax val="1"/>
          <dgm:chPref val="1"/>
        </dgm:presLayoutVars>
      </dgm:prSet>
      <dgm:spPr/>
    </dgm:pt>
    <dgm:pt modelId="{BB6B2FC8-F9F7-447B-AF74-AE8079B2FEF2}" type="pres">
      <dgm:prSet presAssocID="{B75ED7FD-C041-44E9-8A98-EE473AD6C70B}" presName="sibTrans" presStyleCnt="0"/>
      <dgm:spPr/>
    </dgm:pt>
    <dgm:pt modelId="{4A12B5EF-D224-4D87-B25F-294F51B225C8}" type="pres">
      <dgm:prSet presAssocID="{E0A2ACB2-26CA-453A-9F68-28A622BD2ECF}" presName="compNode" presStyleCnt="0"/>
      <dgm:spPr/>
    </dgm:pt>
    <dgm:pt modelId="{0C21480D-7FEB-41BE-B8E8-D359ACA762D7}" type="pres">
      <dgm:prSet presAssocID="{E0A2ACB2-26CA-453A-9F68-28A622BD2ECF}" presName="iconBgRect" presStyleLbl="bgShp" presStyleIdx="3" presStyleCnt="5"/>
      <dgm:spPr>
        <a:prstGeom prst="round2DiagRect">
          <a:avLst>
            <a:gd name="adj1" fmla="val 29727"/>
            <a:gd name="adj2" fmla="val 0"/>
          </a:avLst>
        </a:prstGeom>
      </dgm:spPr>
    </dgm:pt>
    <dgm:pt modelId="{AE8FA563-2758-418D-B32A-7440818CB47D}" type="pres">
      <dgm:prSet presAssocID="{E0A2ACB2-26CA-453A-9F68-28A622BD2ECF}"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perclip"/>
        </a:ext>
      </dgm:extLst>
    </dgm:pt>
    <dgm:pt modelId="{12F96824-9D98-4B77-923D-8FAA61EB76C1}" type="pres">
      <dgm:prSet presAssocID="{E0A2ACB2-26CA-453A-9F68-28A622BD2ECF}" presName="spaceRect" presStyleCnt="0"/>
      <dgm:spPr/>
    </dgm:pt>
    <dgm:pt modelId="{BF9356D0-B1DC-44F9-B145-24308CECAE4A}" type="pres">
      <dgm:prSet presAssocID="{E0A2ACB2-26CA-453A-9F68-28A622BD2ECF}" presName="textRect" presStyleLbl="revTx" presStyleIdx="3" presStyleCnt="5">
        <dgm:presLayoutVars>
          <dgm:chMax val="1"/>
          <dgm:chPref val="1"/>
        </dgm:presLayoutVars>
      </dgm:prSet>
      <dgm:spPr/>
    </dgm:pt>
    <dgm:pt modelId="{15FEC20C-553C-4B97-BF20-FEC3BCD031E7}" type="pres">
      <dgm:prSet presAssocID="{AA3ECD6C-04DD-48E1-9780-074E2D40B8FA}" presName="sibTrans" presStyleCnt="0"/>
      <dgm:spPr/>
    </dgm:pt>
    <dgm:pt modelId="{E55CDF66-B9D4-4434-A958-E1875EE09916}" type="pres">
      <dgm:prSet presAssocID="{0D731713-E7FC-4AEE-B1CF-184B7733EA57}" presName="compNode" presStyleCnt="0"/>
      <dgm:spPr/>
    </dgm:pt>
    <dgm:pt modelId="{4078A4DC-C56B-43BF-9400-67A2862298A5}" type="pres">
      <dgm:prSet presAssocID="{0D731713-E7FC-4AEE-B1CF-184B7733EA57}" presName="iconBgRect" presStyleLbl="bgShp" presStyleIdx="4" presStyleCnt="5"/>
      <dgm:spPr>
        <a:prstGeom prst="round2DiagRect">
          <a:avLst>
            <a:gd name="adj1" fmla="val 29727"/>
            <a:gd name="adj2" fmla="val 0"/>
          </a:avLst>
        </a:prstGeom>
      </dgm:spPr>
    </dgm:pt>
    <dgm:pt modelId="{EC1BF3F3-FE26-44D4-BD86-6BF2FD199BDC}" type="pres">
      <dgm:prSet presAssocID="{0D731713-E7FC-4AEE-B1CF-184B7733EA57}"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Users"/>
        </a:ext>
      </dgm:extLst>
    </dgm:pt>
    <dgm:pt modelId="{D1CA3F89-C338-4F06-A748-B569D099D557}" type="pres">
      <dgm:prSet presAssocID="{0D731713-E7FC-4AEE-B1CF-184B7733EA57}" presName="spaceRect" presStyleCnt="0"/>
      <dgm:spPr/>
    </dgm:pt>
    <dgm:pt modelId="{ECBF58DB-2C6E-43C2-8244-5975759E7E66}" type="pres">
      <dgm:prSet presAssocID="{0D731713-E7FC-4AEE-B1CF-184B7733EA57}" presName="textRect" presStyleLbl="revTx" presStyleIdx="4" presStyleCnt="5">
        <dgm:presLayoutVars>
          <dgm:chMax val="1"/>
          <dgm:chPref val="1"/>
        </dgm:presLayoutVars>
      </dgm:prSet>
      <dgm:spPr/>
    </dgm:pt>
  </dgm:ptLst>
  <dgm:cxnLst>
    <dgm:cxn modelId="{83A36519-B443-4671-AF26-910239191940}" srcId="{BD1ABE38-4CEF-4712-A17E-C5CEC9654150}" destId="{0D731713-E7FC-4AEE-B1CF-184B7733EA57}" srcOrd="4" destOrd="0" parTransId="{0D1A6E00-6ABF-4019-83E8-5B6F58D4261C}" sibTransId="{D65D870A-EEFC-4AAD-80EA-C0EAD5F67489}"/>
    <dgm:cxn modelId="{97BB841B-9B73-4818-AF14-40CE5B641DE6}" type="presOf" srcId="{0D731713-E7FC-4AEE-B1CF-184B7733EA57}" destId="{ECBF58DB-2C6E-43C2-8244-5975759E7E66}" srcOrd="0" destOrd="0" presId="urn:microsoft.com/office/officeart/2018/5/layout/IconLeafLabelList"/>
    <dgm:cxn modelId="{1804025B-5B03-4AE9-9100-EDDB25FA8DA5}" srcId="{BD1ABE38-4CEF-4712-A17E-C5CEC9654150}" destId="{49AC5878-7F1A-401E-9C9C-DE6416F50C6C}" srcOrd="2" destOrd="0" parTransId="{D169DC58-A77A-4E6E-8141-309C768BCD00}" sibTransId="{B75ED7FD-C041-44E9-8A98-EE473AD6C70B}"/>
    <dgm:cxn modelId="{6D9E6453-54A0-4436-944C-422CF4AEED5B}" srcId="{BD1ABE38-4CEF-4712-A17E-C5CEC9654150}" destId="{E0A2ACB2-26CA-453A-9F68-28A622BD2ECF}" srcOrd="3" destOrd="0" parTransId="{C8BA3A16-B2D2-46A4-B532-E6F54A33081A}" sibTransId="{AA3ECD6C-04DD-48E1-9780-074E2D40B8FA}"/>
    <dgm:cxn modelId="{82E57B75-A20B-47A3-A46D-BFDA571C6D2A}" srcId="{BD1ABE38-4CEF-4712-A17E-C5CEC9654150}" destId="{679556B6-D121-4DC5-9C00-D47F0007BD35}" srcOrd="1" destOrd="0" parTransId="{91AED0A6-24BE-4CE5-BBB3-634039486A25}" sibTransId="{60760E02-9D9C-41E9-9D5A-C7B526551F07}"/>
    <dgm:cxn modelId="{4BCD3780-932C-4267-85A0-36660D168E5F}" srcId="{BD1ABE38-4CEF-4712-A17E-C5CEC9654150}" destId="{CA5D82C6-1C4C-4A24-ADE9-B649614C2F58}" srcOrd="0" destOrd="0" parTransId="{10C7A948-2DCE-4EF3-9EBC-1ABC0591CC59}" sibTransId="{29D8A79B-5A2E-431D-B465-B117DDBF32EC}"/>
    <dgm:cxn modelId="{653A3985-C866-4571-90D5-3B36622CB5E8}" type="presOf" srcId="{49AC5878-7F1A-401E-9C9C-DE6416F50C6C}" destId="{8F27CD19-E6B6-4E38-B297-67718B42AF4A}" srcOrd="0" destOrd="0" presId="urn:microsoft.com/office/officeart/2018/5/layout/IconLeafLabelList"/>
    <dgm:cxn modelId="{11FAA093-C311-4A3D-91F1-887C08E0C5E8}" type="presOf" srcId="{E0A2ACB2-26CA-453A-9F68-28A622BD2ECF}" destId="{BF9356D0-B1DC-44F9-B145-24308CECAE4A}" srcOrd="0" destOrd="0" presId="urn:microsoft.com/office/officeart/2018/5/layout/IconLeafLabelList"/>
    <dgm:cxn modelId="{EA4EF4AE-90DE-4838-A369-C64A85FCC502}" type="presOf" srcId="{BD1ABE38-4CEF-4712-A17E-C5CEC9654150}" destId="{CB5D60F7-49E4-43A3-8CE2-569DFBC4DFAC}" srcOrd="0" destOrd="0" presId="urn:microsoft.com/office/officeart/2018/5/layout/IconLeafLabelList"/>
    <dgm:cxn modelId="{6FF664EF-EA7C-4FA1-A881-131626DEF5ED}" type="presOf" srcId="{CA5D82C6-1C4C-4A24-ADE9-B649614C2F58}" destId="{CD914214-0674-4D8B-AFDB-6DB28C6BAE7E}" srcOrd="0" destOrd="0" presId="urn:microsoft.com/office/officeart/2018/5/layout/IconLeafLabelList"/>
    <dgm:cxn modelId="{15B40AFC-01C7-47D7-B0DD-7A403DA32B72}" type="presOf" srcId="{679556B6-D121-4DC5-9C00-D47F0007BD35}" destId="{A59EBAB4-13B7-4B1A-95D2-36F228129EEC}" srcOrd="0" destOrd="0" presId="urn:microsoft.com/office/officeart/2018/5/layout/IconLeafLabelList"/>
    <dgm:cxn modelId="{AAEA305E-9448-41B1-A6CD-B8C4F0163FC2}" type="presParOf" srcId="{CB5D60F7-49E4-43A3-8CE2-569DFBC4DFAC}" destId="{2CE3F33E-D6F9-408C-BD66-6F52532C72C2}" srcOrd="0" destOrd="0" presId="urn:microsoft.com/office/officeart/2018/5/layout/IconLeafLabelList"/>
    <dgm:cxn modelId="{E1897493-EF8C-45F2-AB91-970EFCB63BC0}" type="presParOf" srcId="{2CE3F33E-D6F9-408C-BD66-6F52532C72C2}" destId="{D998E27E-4AD5-4654-9CF5-669C39157CD9}" srcOrd="0" destOrd="0" presId="urn:microsoft.com/office/officeart/2018/5/layout/IconLeafLabelList"/>
    <dgm:cxn modelId="{A7A0E376-B955-4D36-A1F7-ABBA7C77E20A}" type="presParOf" srcId="{2CE3F33E-D6F9-408C-BD66-6F52532C72C2}" destId="{CFA4E6D3-E772-4FD8-8F97-D35FDA3E35FC}" srcOrd="1" destOrd="0" presId="urn:microsoft.com/office/officeart/2018/5/layout/IconLeafLabelList"/>
    <dgm:cxn modelId="{CD9A1841-3558-4037-9232-480DEE6BBF76}" type="presParOf" srcId="{2CE3F33E-D6F9-408C-BD66-6F52532C72C2}" destId="{89F357DA-A859-429D-BD21-FA97592FEB72}" srcOrd="2" destOrd="0" presId="urn:microsoft.com/office/officeart/2018/5/layout/IconLeafLabelList"/>
    <dgm:cxn modelId="{036E2B98-CF39-45EE-A1DF-2028A8110F6F}" type="presParOf" srcId="{2CE3F33E-D6F9-408C-BD66-6F52532C72C2}" destId="{CD914214-0674-4D8B-AFDB-6DB28C6BAE7E}" srcOrd="3" destOrd="0" presId="urn:microsoft.com/office/officeart/2018/5/layout/IconLeafLabelList"/>
    <dgm:cxn modelId="{17CB0ACE-D783-4B08-8605-FFB2EBE917B1}" type="presParOf" srcId="{CB5D60F7-49E4-43A3-8CE2-569DFBC4DFAC}" destId="{C51E1827-AF90-43CE-8ECF-D912D9854B5F}" srcOrd="1" destOrd="0" presId="urn:microsoft.com/office/officeart/2018/5/layout/IconLeafLabelList"/>
    <dgm:cxn modelId="{EC646E90-5C20-480A-B6D7-DC1565F62BC7}" type="presParOf" srcId="{CB5D60F7-49E4-43A3-8CE2-569DFBC4DFAC}" destId="{1CE69840-3C5B-4FF1-B728-7620CA1E272B}" srcOrd="2" destOrd="0" presId="urn:microsoft.com/office/officeart/2018/5/layout/IconLeafLabelList"/>
    <dgm:cxn modelId="{C0C3E7C5-F4AA-4C0B-B611-F76149B2760A}" type="presParOf" srcId="{1CE69840-3C5B-4FF1-B728-7620CA1E272B}" destId="{6F1D0EED-825E-4BE4-90EA-1FDDD394A972}" srcOrd="0" destOrd="0" presId="urn:microsoft.com/office/officeart/2018/5/layout/IconLeafLabelList"/>
    <dgm:cxn modelId="{7C1738EC-F07E-4629-9DF7-231429083956}" type="presParOf" srcId="{1CE69840-3C5B-4FF1-B728-7620CA1E272B}" destId="{36A0CB47-0770-4F2C-8422-4080676DAE7E}" srcOrd="1" destOrd="0" presId="urn:microsoft.com/office/officeart/2018/5/layout/IconLeafLabelList"/>
    <dgm:cxn modelId="{D2CCBC97-584B-4940-B4F2-E87C100F1997}" type="presParOf" srcId="{1CE69840-3C5B-4FF1-B728-7620CA1E272B}" destId="{4BAC7422-B6DD-4479-9C86-53A9BB5978AE}" srcOrd="2" destOrd="0" presId="urn:microsoft.com/office/officeart/2018/5/layout/IconLeafLabelList"/>
    <dgm:cxn modelId="{AC5E5EEF-E8FF-44A5-8BFD-B4031541A25B}" type="presParOf" srcId="{1CE69840-3C5B-4FF1-B728-7620CA1E272B}" destId="{A59EBAB4-13B7-4B1A-95D2-36F228129EEC}" srcOrd="3" destOrd="0" presId="urn:microsoft.com/office/officeart/2018/5/layout/IconLeafLabelList"/>
    <dgm:cxn modelId="{AF6B0D89-6BA7-422D-B3F3-690E1DB42C12}" type="presParOf" srcId="{CB5D60F7-49E4-43A3-8CE2-569DFBC4DFAC}" destId="{09E6F1DB-9312-40EF-9C18-1AA18FD2C42C}" srcOrd="3" destOrd="0" presId="urn:microsoft.com/office/officeart/2018/5/layout/IconLeafLabelList"/>
    <dgm:cxn modelId="{D54F4F17-72C8-4B96-B2DA-8821D03A3730}" type="presParOf" srcId="{CB5D60F7-49E4-43A3-8CE2-569DFBC4DFAC}" destId="{783C2DAA-A2C8-4496-BDB6-A12461B57A2D}" srcOrd="4" destOrd="0" presId="urn:microsoft.com/office/officeart/2018/5/layout/IconLeafLabelList"/>
    <dgm:cxn modelId="{1E389948-475C-4F87-8CD1-6061CA062604}" type="presParOf" srcId="{783C2DAA-A2C8-4496-BDB6-A12461B57A2D}" destId="{0C750E33-EA6E-40F6-AA85-3832FB7D409D}" srcOrd="0" destOrd="0" presId="urn:microsoft.com/office/officeart/2018/5/layout/IconLeafLabelList"/>
    <dgm:cxn modelId="{D3288FE3-2BFF-4E29-9FB4-5C1D831B5088}" type="presParOf" srcId="{783C2DAA-A2C8-4496-BDB6-A12461B57A2D}" destId="{66256085-E6AA-436A-A9EA-BD070467466F}" srcOrd="1" destOrd="0" presId="urn:microsoft.com/office/officeart/2018/5/layout/IconLeafLabelList"/>
    <dgm:cxn modelId="{CFABEECE-BF1F-49B3-94C2-AA5ADD9FF000}" type="presParOf" srcId="{783C2DAA-A2C8-4496-BDB6-A12461B57A2D}" destId="{1635505E-A778-4311-A764-9A2031582F1E}" srcOrd="2" destOrd="0" presId="urn:microsoft.com/office/officeart/2018/5/layout/IconLeafLabelList"/>
    <dgm:cxn modelId="{C1ACA874-228C-4D2F-B8F9-FA41343BADE5}" type="presParOf" srcId="{783C2DAA-A2C8-4496-BDB6-A12461B57A2D}" destId="{8F27CD19-E6B6-4E38-B297-67718B42AF4A}" srcOrd="3" destOrd="0" presId="urn:microsoft.com/office/officeart/2018/5/layout/IconLeafLabelList"/>
    <dgm:cxn modelId="{6B80A613-6125-4673-ACDE-8B99B72A0BB6}" type="presParOf" srcId="{CB5D60F7-49E4-43A3-8CE2-569DFBC4DFAC}" destId="{BB6B2FC8-F9F7-447B-AF74-AE8079B2FEF2}" srcOrd="5" destOrd="0" presId="urn:microsoft.com/office/officeart/2018/5/layout/IconLeafLabelList"/>
    <dgm:cxn modelId="{1D8D34EC-E2BF-403E-BCD4-4097307DE3B9}" type="presParOf" srcId="{CB5D60F7-49E4-43A3-8CE2-569DFBC4DFAC}" destId="{4A12B5EF-D224-4D87-B25F-294F51B225C8}" srcOrd="6" destOrd="0" presId="urn:microsoft.com/office/officeart/2018/5/layout/IconLeafLabelList"/>
    <dgm:cxn modelId="{EF19388C-E8D6-44BD-B444-C37ECADC3232}" type="presParOf" srcId="{4A12B5EF-D224-4D87-B25F-294F51B225C8}" destId="{0C21480D-7FEB-41BE-B8E8-D359ACA762D7}" srcOrd="0" destOrd="0" presId="urn:microsoft.com/office/officeart/2018/5/layout/IconLeafLabelList"/>
    <dgm:cxn modelId="{BFE83F12-D0D6-4103-89C4-F8AB2998B514}" type="presParOf" srcId="{4A12B5EF-D224-4D87-B25F-294F51B225C8}" destId="{AE8FA563-2758-418D-B32A-7440818CB47D}" srcOrd="1" destOrd="0" presId="urn:microsoft.com/office/officeart/2018/5/layout/IconLeafLabelList"/>
    <dgm:cxn modelId="{939E80D8-1341-4111-84B6-8712E87DCFD0}" type="presParOf" srcId="{4A12B5EF-D224-4D87-B25F-294F51B225C8}" destId="{12F96824-9D98-4B77-923D-8FAA61EB76C1}" srcOrd="2" destOrd="0" presId="urn:microsoft.com/office/officeart/2018/5/layout/IconLeafLabelList"/>
    <dgm:cxn modelId="{746D53EE-CA01-4BE5-8DF9-0ED35C15D836}" type="presParOf" srcId="{4A12B5EF-D224-4D87-B25F-294F51B225C8}" destId="{BF9356D0-B1DC-44F9-B145-24308CECAE4A}" srcOrd="3" destOrd="0" presId="urn:microsoft.com/office/officeart/2018/5/layout/IconLeafLabelList"/>
    <dgm:cxn modelId="{67AEFBA5-496F-4111-A8CE-88EB80B7C254}" type="presParOf" srcId="{CB5D60F7-49E4-43A3-8CE2-569DFBC4DFAC}" destId="{15FEC20C-553C-4B97-BF20-FEC3BCD031E7}" srcOrd="7" destOrd="0" presId="urn:microsoft.com/office/officeart/2018/5/layout/IconLeafLabelList"/>
    <dgm:cxn modelId="{01FD9049-3AD0-4AB8-8301-DA1B53182F32}" type="presParOf" srcId="{CB5D60F7-49E4-43A3-8CE2-569DFBC4DFAC}" destId="{E55CDF66-B9D4-4434-A958-E1875EE09916}" srcOrd="8" destOrd="0" presId="urn:microsoft.com/office/officeart/2018/5/layout/IconLeafLabelList"/>
    <dgm:cxn modelId="{FD993E01-57EF-4595-9ED7-418470EC704C}" type="presParOf" srcId="{E55CDF66-B9D4-4434-A958-E1875EE09916}" destId="{4078A4DC-C56B-43BF-9400-67A2862298A5}" srcOrd="0" destOrd="0" presId="urn:microsoft.com/office/officeart/2018/5/layout/IconLeafLabelList"/>
    <dgm:cxn modelId="{8F4D8388-2F0C-4EEA-8FE7-B2FFC01A865A}" type="presParOf" srcId="{E55CDF66-B9D4-4434-A958-E1875EE09916}" destId="{EC1BF3F3-FE26-44D4-BD86-6BF2FD199BDC}" srcOrd="1" destOrd="0" presId="urn:microsoft.com/office/officeart/2018/5/layout/IconLeafLabelList"/>
    <dgm:cxn modelId="{8F200AB7-8E29-4979-BA48-70A5785462A9}" type="presParOf" srcId="{E55CDF66-B9D4-4434-A958-E1875EE09916}" destId="{D1CA3F89-C338-4F06-A748-B569D099D557}" srcOrd="2" destOrd="0" presId="urn:microsoft.com/office/officeart/2018/5/layout/IconLeafLabelList"/>
    <dgm:cxn modelId="{2C60471B-E0F8-4A94-8CAA-63B74516D6D4}" type="presParOf" srcId="{E55CDF66-B9D4-4434-A958-E1875EE09916}" destId="{ECBF58DB-2C6E-43C2-8244-5975759E7E66}"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8E27E-4AD5-4654-9CF5-669C39157CD9}">
      <dsp:nvSpPr>
        <dsp:cNvPr id="0" name=""/>
        <dsp:cNvSpPr/>
      </dsp:nvSpPr>
      <dsp:spPr>
        <a:xfrm>
          <a:off x="388675" y="953215"/>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A4E6D3-E772-4FD8-8F97-D35FDA3E35FC}">
      <dsp:nvSpPr>
        <dsp:cNvPr id="0" name=""/>
        <dsp:cNvSpPr/>
      </dsp:nvSpPr>
      <dsp:spPr>
        <a:xfrm>
          <a:off x="622675" y="1187215"/>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914214-0674-4D8B-AFDB-6DB28C6BAE7E}">
      <dsp:nvSpPr>
        <dsp:cNvPr id="0" name=""/>
        <dsp:cNvSpPr/>
      </dsp:nvSpPr>
      <dsp:spPr>
        <a:xfrm>
          <a:off x="37675" y="239321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HCC Promotion</a:t>
          </a:r>
        </a:p>
      </dsp:txBody>
      <dsp:txXfrm>
        <a:off x="37675" y="2393215"/>
        <a:ext cx="1800000" cy="720000"/>
      </dsp:txXfrm>
    </dsp:sp>
    <dsp:sp modelId="{6F1D0EED-825E-4BE4-90EA-1FDDD394A972}">
      <dsp:nvSpPr>
        <dsp:cNvPr id="0" name=""/>
        <dsp:cNvSpPr/>
      </dsp:nvSpPr>
      <dsp:spPr>
        <a:xfrm>
          <a:off x="2503675" y="953215"/>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A0CB47-0770-4F2C-8422-4080676DAE7E}">
      <dsp:nvSpPr>
        <dsp:cNvPr id="0" name=""/>
        <dsp:cNvSpPr/>
      </dsp:nvSpPr>
      <dsp:spPr>
        <a:xfrm>
          <a:off x="2737675" y="1187215"/>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9EBAB4-13B7-4B1A-95D2-36F228129EEC}">
      <dsp:nvSpPr>
        <dsp:cNvPr id="0" name=""/>
        <dsp:cNvSpPr/>
      </dsp:nvSpPr>
      <dsp:spPr>
        <a:xfrm>
          <a:off x="2152675" y="239321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Allied Health Recruitment</a:t>
          </a:r>
        </a:p>
      </dsp:txBody>
      <dsp:txXfrm>
        <a:off x="2152675" y="2393215"/>
        <a:ext cx="1800000" cy="720000"/>
      </dsp:txXfrm>
    </dsp:sp>
    <dsp:sp modelId="{0C750E33-EA6E-40F6-AA85-3832FB7D409D}">
      <dsp:nvSpPr>
        <dsp:cNvPr id="0" name=""/>
        <dsp:cNvSpPr/>
      </dsp:nvSpPr>
      <dsp:spPr>
        <a:xfrm>
          <a:off x="4618675" y="953215"/>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256085-E6AA-436A-A9EA-BD070467466F}">
      <dsp:nvSpPr>
        <dsp:cNvPr id="0" name=""/>
        <dsp:cNvSpPr/>
      </dsp:nvSpPr>
      <dsp:spPr>
        <a:xfrm>
          <a:off x="4852675" y="1187215"/>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27CD19-E6B6-4E38-B297-67718B42AF4A}">
      <dsp:nvSpPr>
        <dsp:cNvPr id="0" name=""/>
        <dsp:cNvSpPr/>
      </dsp:nvSpPr>
      <dsp:spPr>
        <a:xfrm>
          <a:off x="4267675" y="239321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Infrastructure</a:t>
          </a:r>
        </a:p>
      </dsp:txBody>
      <dsp:txXfrm>
        <a:off x="4267675" y="2393215"/>
        <a:ext cx="1800000" cy="720000"/>
      </dsp:txXfrm>
    </dsp:sp>
    <dsp:sp modelId="{0C21480D-7FEB-41BE-B8E8-D359ACA762D7}">
      <dsp:nvSpPr>
        <dsp:cNvPr id="0" name=""/>
        <dsp:cNvSpPr/>
      </dsp:nvSpPr>
      <dsp:spPr>
        <a:xfrm>
          <a:off x="6733675" y="953215"/>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8FA563-2758-418D-B32A-7440818CB47D}">
      <dsp:nvSpPr>
        <dsp:cNvPr id="0" name=""/>
        <dsp:cNvSpPr/>
      </dsp:nvSpPr>
      <dsp:spPr>
        <a:xfrm>
          <a:off x="6967675" y="1187215"/>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9356D0-B1DC-44F9-B145-24308CECAE4A}">
      <dsp:nvSpPr>
        <dsp:cNvPr id="0" name=""/>
        <dsp:cNvSpPr/>
      </dsp:nvSpPr>
      <dsp:spPr>
        <a:xfrm>
          <a:off x="6382675" y="239321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Attachment pathways</a:t>
          </a:r>
        </a:p>
      </dsp:txBody>
      <dsp:txXfrm>
        <a:off x="6382675" y="2393215"/>
        <a:ext cx="1800000" cy="720000"/>
      </dsp:txXfrm>
    </dsp:sp>
    <dsp:sp modelId="{4078A4DC-C56B-43BF-9400-67A2862298A5}">
      <dsp:nvSpPr>
        <dsp:cNvPr id="0" name=""/>
        <dsp:cNvSpPr/>
      </dsp:nvSpPr>
      <dsp:spPr>
        <a:xfrm>
          <a:off x="8848675" y="953215"/>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1BF3F3-FE26-44D4-BD86-6BF2FD199BDC}">
      <dsp:nvSpPr>
        <dsp:cNvPr id="0" name=""/>
        <dsp:cNvSpPr/>
      </dsp:nvSpPr>
      <dsp:spPr>
        <a:xfrm>
          <a:off x="9082675" y="1187215"/>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BF58DB-2C6E-43C2-8244-5975759E7E66}">
      <dsp:nvSpPr>
        <dsp:cNvPr id="0" name=""/>
        <dsp:cNvSpPr/>
      </dsp:nvSpPr>
      <dsp:spPr>
        <a:xfrm>
          <a:off x="8497675" y="239321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Change Management </a:t>
          </a:r>
        </a:p>
      </dsp:txBody>
      <dsp:txXfrm>
        <a:off x="8497675" y="2393215"/>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DABD7A2-1BD3-43ED-B715-5F5CAF9E138A}" type="datetimeFigureOut">
              <a:rPr lang="en-US" smtClean="0"/>
              <a:t>2026-Jun-17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F26E379-4369-4216-8301-3CC5FEF529D0}" type="slidenum">
              <a:rPr lang="en-US" smtClean="0"/>
              <a:t>‹#›</a:t>
            </a:fld>
            <a:endParaRPr lang="en-US"/>
          </a:p>
        </p:txBody>
      </p:sp>
    </p:spTree>
    <p:extLst>
      <p:ext uri="{BB962C8B-B14F-4D97-AF65-F5344CB8AC3E}">
        <p14:creationId xmlns:p14="http://schemas.microsoft.com/office/powerpoint/2010/main" val="154684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no.org/Assets/CNO/Documents/Standard-and-Learning/Practice-Standards/41038_strdrnec.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npao.org/what-is-a-nurse-practitione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26E379-4369-4216-8301-3CC5FEF529D0}" type="slidenum">
              <a:rPr lang="en-US" smtClean="0"/>
              <a:t>1</a:t>
            </a:fld>
            <a:endParaRPr lang="en-US"/>
          </a:p>
        </p:txBody>
      </p:sp>
    </p:spTree>
    <p:extLst>
      <p:ext uri="{BB962C8B-B14F-4D97-AF65-F5344CB8AC3E}">
        <p14:creationId xmlns:p14="http://schemas.microsoft.com/office/powerpoint/2010/main" val="33807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26E379-4369-4216-8301-3CC5FEF529D0}" type="slidenum">
              <a:rPr lang="en-US" smtClean="0"/>
              <a:t>11</a:t>
            </a:fld>
            <a:endParaRPr lang="en-US"/>
          </a:p>
        </p:txBody>
      </p:sp>
    </p:spTree>
    <p:extLst>
      <p:ext uri="{BB962C8B-B14F-4D97-AF65-F5344CB8AC3E}">
        <p14:creationId xmlns:p14="http://schemas.microsoft.com/office/powerpoint/2010/main" val="1731377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26E379-4369-4216-8301-3CC5FEF529D0}" type="slidenum">
              <a:rPr lang="en-US" smtClean="0"/>
              <a:t>12</a:t>
            </a:fld>
            <a:endParaRPr lang="en-US"/>
          </a:p>
        </p:txBody>
      </p:sp>
    </p:spTree>
    <p:extLst>
      <p:ext uri="{BB962C8B-B14F-4D97-AF65-F5344CB8AC3E}">
        <p14:creationId xmlns:p14="http://schemas.microsoft.com/office/powerpoint/2010/main" val="3109932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26E379-4369-4216-8301-3CC5FEF529D0}" type="slidenum">
              <a:rPr lang="en-US" smtClean="0"/>
              <a:t>13</a:t>
            </a:fld>
            <a:endParaRPr lang="en-US"/>
          </a:p>
        </p:txBody>
      </p:sp>
    </p:spTree>
    <p:extLst>
      <p:ext uri="{BB962C8B-B14F-4D97-AF65-F5344CB8AC3E}">
        <p14:creationId xmlns:p14="http://schemas.microsoft.com/office/powerpoint/2010/main" val="2679837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26E379-4369-4216-8301-3CC5FEF529D0}" type="slidenum">
              <a:rPr lang="en-US" smtClean="0"/>
              <a:t>14</a:t>
            </a:fld>
            <a:endParaRPr lang="en-US"/>
          </a:p>
        </p:txBody>
      </p:sp>
    </p:spTree>
    <p:extLst>
      <p:ext uri="{BB962C8B-B14F-4D97-AF65-F5344CB8AC3E}">
        <p14:creationId xmlns:p14="http://schemas.microsoft.com/office/powerpoint/2010/main" val="2367865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26E379-4369-4216-8301-3CC5FEF529D0}" type="slidenum">
              <a:rPr lang="en-US" smtClean="0"/>
              <a:t>15</a:t>
            </a:fld>
            <a:endParaRPr lang="en-US"/>
          </a:p>
        </p:txBody>
      </p:sp>
    </p:spTree>
    <p:extLst>
      <p:ext uri="{BB962C8B-B14F-4D97-AF65-F5344CB8AC3E}">
        <p14:creationId xmlns:p14="http://schemas.microsoft.com/office/powerpoint/2010/main" val="3179715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26E379-4369-4216-8301-3CC5FEF529D0}" type="slidenum">
              <a:rPr lang="en-US" smtClean="0"/>
              <a:t>16</a:t>
            </a:fld>
            <a:endParaRPr lang="en-US"/>
          </a:p>
        </p:txBody>
      </p:sp>
    </p:spTree>
    <p:extLst>
      <p:ext uri="{BB962C8B-B14F-4D97-AF65-F5344CB8AC3E}">
        <p14:creationId xmlns:p14="http://schemas.microsoft.com/office/powerpoint/2010/main" val="2321986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26E379-4369-4216-8301-3CC5FEF529D0}" type="slidenum">
              <a:rPr lang="en-US" smtClean="0"/>
              <a:t>2</a:t>
            </a:fld>
            <a:endParaRPr lang="en-US"/>
          </a:p>
        </p:txBody>
      </p:sp>
    </p:spTree>
    <p:extLst>
      <p:ext uri="{BB962C8B-B14F-4D97-AF65-F5344CB8AC3E}">
        <p14:creationId xmlns:p14="http://schemas.microsoft.com/office/powerpoint/2010/main" val="1005365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26E379-4369-4216-8301-3CC5FEF529D0}" type="slidenum">
              <a:rPr lang="en-US" smtClean="0"/>
              <a:t>3</a:t>
            </a:fld>
            <a:endParaRPr lang="en-US"/>
          </a:p>
        </p:txBody>
      </p:sp>
    </p:spTree>
    <p:extLst>
      <p:ext uri="{BB962C8B-B14F-4D97-AF65-F5344CB8AC3E}">
        <p14:creationId xmlns:p14="http://schemas.microsoft.com/office/powerpoint/2010/main" val="1998629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26E379-4369-4216-8301-3CC5FEF529D0}" type="slidenum">
              <a:rPr lang="en-US" smtClean="0"/>
              <a:t>4</a:t>
            </a:fld>
            <a:endParaRPr lang="en-US"/>
          </a:p>
        </p:txBody>
      </p:sp>
    </p:spTree>
    <p:extLst>
      <p:ext uri="{BB962C8B-B14F-4D97-AF65-F5344CB8AC3E}">
        <p14:creationId xmlns:p14="http://schemas.microsoft.com/office/powerpoint/2010/main" val="3645286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u="none" strike="noStrike" kern="1200" dirty="0">
                <a:solidFill>
                  <a:schemeClr val="tx1"/>
                </a:solidFill>
                <a:effectLst/>
                <a:latin typeface="+mn-lt"/>
                <a:ea typeface="+mn-ea"/>
                <a:cs typeface="+mn-cs"/>
              </a:rPr>
              <a:t>College of Nurses of Ontario. (2026). </a:t>
            </a:r>
            <a:r>
              <a:rPr lang="en-CA" sz="1200" b="0" i="1" u="none" strike="noStrike" kern="1200" dirty="0">
                <a:solidFill>
                  <a:schemeClr val="tx1"/>
                </a:solidFill>
                <a:effectLst/>
                <a:latin typeface="+mn-lt"/>
                <a:ea typeface="+mn-ea"/>
                <a:cs typeface="+mn-cs"/>
              </a:rPr>
              <a:t>Practice Standards: Nurse Practitioners</a:t>
            </a:r>
            <a:r>
              <a:rPr lang="en-CA" sz="1200" b="0" u="none" strike="noStrike" kern="1200" dirty="0">
                <a:solidFill>
                  <a:schemeClr val="tx1"/>
                </a:solidFill>
                <a:effectLst/>
                <a:latin typeface="+mn-lt"/>
                <a:ea typeface="+mn-ea"/>
                <a:cs typeface="+mn-cs"/>
              </a:rPr>
              <a:t>. CNO. </a:t>
            </a:r>
            <a:r>
              <a:rPr lang="en-CA" dirty="0">
                <a:hlinkClick r:id="rId3"/>
              </a:rPr>
              <a:t>Nurse Practitioner</a:t>
            </a:r>
            <a:endParaRPr lang="en-CA" sz="1200" b="0" u="none" strike="noStrike" kern="1200" dirty="0">
              <a:solidFill>
                <a:schemeClr val="tx1"/>
              </a:solidFill>
              <a:effectLst/>
              <a:latin typeface="+mn-lt"/>
              <a:ea typeface="+mn-ea"/>
              <a:cs typeface="+mn-cs"/>
            </a:endParaRPr>
          </a:p>
          <a:p>
            <a:r>
              <a:rPr lang="en-CA" sz="1200" b="0" u="none" strike="noStrike" kern="1200" dirty="0">
                <a:solidFill>
                  <a:schemeClr val="tx1"/>
                </a:solidFill>
                <a:effectLst/>
                <a:latin typeface="+mn-lt"/>
                <a:ea typeface="+mn-ea"/>
                <a:cs typeface="+mn-cs"/>
              </a:rPr>
              <a:t>Nurse Practitioners' Association of Ontario. (2025). </a:t>
            </a:r>
            <a:r>
              <a:rPr lang="en-CA" sz="1200" b="0" i="1" u="none" strike="noStrike" kern="1200" dirty="0">
                <a:solidFill>
                  <a:schemeClr val="tx1"/>
                </a:solidFill>
                <a:effectLst/>
                <a:latin typeface="+mn-lt"/>
                <a:ea typeface="+mn-ea"/>
                <a:cs typeface="+mn-cs"/>
              </a:rPr>
              <a:t>What is a Nurse Practitioner</a:t>
            </a:r>
            <a:r>
              <a:rPr lang="en-CA" sz="1200" b="0" u="none" strike="noStrike" kern="1200" dirty="0">
                <a:solidFill>
                  <a:schemeClr val="tx1"/>
                </a:solidFill>
                <a:effectLst/>
                <a:latin typeface="+mn-lt"/>
                <a:ea typeface="+mn-ea"/>
                <a:cs typeface="+mn-cs"/>
              </a:rPr>
              <a:t>. NPAO. </a:t>
            </a:r>
            <a:r>
              <a:rPr lang="en-US" dirty="0">
                <a:hlinkClick r:id="rId4"/>
              </a:rPr>
              <a:t>What is a Nurse Practitioner? – NPAO</a:t>
            </a:r>
            <a:endParaRPr lang="en-US" dirty="0"/>
          </a:p>
          <a:p>
            <a:endParaRPr lang="en-CA" dirty="0"/>
          </a:p>
        </p:txBody>
      </p:sp>
      <p:sp>
        <p:nvSpPr>
          <p:cNvPr id="4" name="Slide Number Placeholder 3"/>
          <p:cNvSpPr>
            <a:spLocks noGrp="1"/>
          </p:cNvSpPr>
          <p:nvPr>
            <p:ph type="sldNum" sz="quarter" idx="5"/>
          </p:nvPr>
        </p:nvSpPr>
        <p:spPr/>
        <p:txBody>
          <a:bodyPr/>
          <a:lstStyle/>
          <a:p>
            <a:fld id="{CAE575DD-6B6C-4177-82DE-59CD9F594B88}" type="slidenum">
              <a:rPr lang="en-CA" smtClean="0"/>
              <a:t>5</a:t>
            </a:fld>
            <a:endParaRPr lang="en-CA"/>
          </a:p>
        </p:txBody>
      </p:sp>
    </p:spTree>
    <p:extLst>
      <p:ext uri="{BB962C8B-B14F-4D97-AF65-F5344CB8AC3E}">
        <p14:creationId xmlns:p14="http://schemas.microsoft.com/office/powerpoint/2010/main" val="440007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26E379-4369-4216-8301-3CC5FEF529D0}" type="slidenum">
              <a:rPr lang="en-US" smtClean="0"/>
              <a:t>7</a:t>
            </a:fld>
            <a:endParaRPr lang="en-US"/>
          </a:p>
        </p:txBody>
      </p:sp>
    </p:spTree>
    <p:extLst>
      <p:ext uri="{BB962C8B-B14F-4D97-AF65-F5344CB8AC3E}">
        <p14:creationId xmlns:p14="http://schemas.microsoft.com/office/powerpoint/2010/main" val="2346747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26E379-4369-4216-8301-3CC5FEF529D0}" type="slidenum">
              <a:rPr lang="en-US" smtClean="0"/>
              <a:t>8</a:t>
            </a:fld>
            <a:endParaRPr lang="en-US"/>
          </a:p>
        </p:txBody>
      </p:sp>
    </p:spTree>
    <p:extLst>
      <p:ext uri="{BB962C8B-B14F-4D97-AF65-F5344CB8AC3E}">
        <p14:creationId xmlns:p14="http://schemas.microsoft.com/office/powerpoint/2010/main" val="2595941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26E379-4369-4216-8301-3CC5FEF529D0}" type="slidenum">
              <a:rPr lang="en-US" smtClean="0"/>
              <a:t>9</a:t>
            </a:fld>
            <a:endParaRPr lang="en-US"/>
          </a:p>
        </p:txBody>
      </p:sp>
    </p:spTree>
    <p:extLst>
      <p:ext uri="{BB962C8B-B14F-4D97-AF65-F5344CB8AC3E}">
        <p14:creationId xmlns:p14="http://schemas.microsoft.com/office/powerpoint/2010/main" val="3418770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26E379-4369-4216-8301-3CC5FEF529D0}" type="slidenum">
              <a:rPr lang="en-US" smtClean="0"/>
              <a:t>10</a:t>
            </a:fld>
            <a:endParaRPr lang="en-US"/>
          </a:p>
        </p:txBody>
      </p:sp>
    </p:spTree>
    <p:extLst>
      <p:ext uri="{BB962C8B-B14F-4D97-AF65-F5344CB8AC3E}">
        <p14:creationId xmlns:p14="http://schemas.microsoft.com/office/powerpoint/2010/main" val="3135512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2026-Jun-17</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7706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2026-Jun-17</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57201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2026-Jun-17</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70935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2026-Jun-17</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38284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2026-Jun-17</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29462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2026-Jun-17</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3932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2026-Jun-17</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4195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2026-Jun-17</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22352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2026-Jun-17</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0390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2026-Jun-17</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53664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2026-Jun-17</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46870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2026-Jun-17</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03734144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E5473D2-DD46-DFAF-84EC-264D6CE58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59C4A9-564B-5318-A345-B5501C1BADD3}"/>
              </a:ext>
            </a:extLst>
          </p:cNvPr>
          <p:cNvSpPr>
            <a:spLocks noGrp="1"/>
          </p:cNvSpPr>
          <p:nvPr>
            <p:ph type="ctrTitle"/>
          </p:nvPr>
        </p:nvSpPr>
        <p:spPr>
          <a:xfrm>
            <a:off x="7885493" y="1712309"/>
            <a:ext cx="3788767" cy="2811737"/>
          </a:xfrm>
        </p:spPr>
        <p:txBody>
          <a:bodyPr>
            <a:normAutofit/>
          </a:bodyPr>
          <a:lstStyle/>
          <a:p>
            <a:pPr algn="l"/>
            <a:r>
              <a:rPr lang="en-US" sz="4400" dirty="0"/>
              <a:t>PRIMARY CARE 101</a:t>
            </a:r>
          </a:p>
        </p:txBody>
      </p:sp>
      <p:sp>
        <p:nvSpPr>
          <p:cNvPr id="3" name="Subtitle 2">
            <a:extLst>
              <a:ext uri="{FF2B5EF4-FFF2-40B4-BE49-F238E27FC236}">
                <a16:creationId xmlns:a16="http://schemas.microsoft.com/office/drawing/2014/main" id="{E229C984-5B80-A74F-B5AE-81ACB7892BB1}"/>
              </a:ext>
            </a:extLst>
          </p:cNvPr>
          <p:cNvSpPr>
            <a:spLocks noGrp="1"/>
          </p:cNvSpPr>
          <p:nvPr>
            <p:ph type="subTitle" idx="1"/>
          </p:nvPr>
        </p:nvSpPr>
        <p:spPr>
          <a:xfrm>
            <a:off x="7843395" y="4524046"/>
            <a:ext cx="3614857" cy="1319951"/>
          </a:xfrm>
        </p:spPr>
        <p:txBody>
          <a:bodyPr>
            <a:normAutofit/>
          </a:bodyPr>
          <a:lstStyle/>
          <a:p>
            <a:pPr algn="l"/>
            <a:r>
              <a:rPr lang="en-US" dirty="0"/>
              <a:t>Lindsay Johnston</a:t>
            </a:r>
          </a:p>
          <a:p>
            <a:pPr algn="l"/>
            <a:r>
              <a:rPr lang="en-US" dirty="0"/>
              <a:t>Executive Director, GBOHT</a:t>
            </a:r>
          </a:p>
          <a:p>
            <a:pPr algn="l"/>
            <a:r>
              <a:rPr lang="en-US" dirty="0"/>
              <a:t>May 2026</a:t>
            </a:r>
          </a:p>
        </p:txBody>
      </p:sp>
      <p:pic>
        <p:nvPicPr>
          <p:cNvPr id="14" name="Picture 13">
            <a:extLst>
              <a:ext uri="{FF2B5EF4-FFF2-40B4-BE49-F238E27FC236}">
                <a16:creationId xmlns:a16="http://schemas.microsoft.com/office/drawing/2014/main" id="{CBB989E1-3A81-0590-034D-6472D56B00B6}"/>
              </a:ext>
            </a:extLst>
          </p:cNvPr>
          <p:cNvPicPr>
            <a:picLocks noChangeAspect="1"/>
          </p:cNvPicPr>
          <p:nvPr/>
        </p:nvPicPr>
        <p:blipFill>
          <a:blip r:embed="rId3"/>
          <a:srcRect l="17028" r="11259" b="-1"/>
          <a:stretch>
            <a:fillRect/>
          </a:stretch>
        </p:blipFill>
        <p:spPr>
          <a:xfrm>
            <a:off x="1" y="0"/>
            <a:ext cx="7367752" cy="6857990"/>
          </a:xfrm>
          <a:prstGeom prst="rect">
            <a:avLst/>
          </a:prstGeom>
        </p:spPr>
      </p:pic>
      <p:pic>
        <p:nvPicPr>
          <p:cNvPr id="6" name="Picture 5">
            <a:extLst>
              <a:ext uri="{FF2B5EF4-FFF2-40B4-BE49-F238E27FC236}">
                <a16:creationId xmlns:a16="http://schemas.microsoft.com/office/drawing/2014/main" id="{DB6CD0A2-F816-F1A7-92BD-DCF12DE2FD79}"/>
              </a:ext>
            </a:extLst>
          </p:cNvPr>
          <p:cNvPicPr>
            <a:picLocks noChangeAspect="1"/>
          </p:cNvPicPr>
          <p:nvPr/>
        </p:nvPicPr>
        <p:blipFill>
          <a:blip r:embed="rId4"/>
          <a:stretch>
            <a:fillRect/>
          </a:stretch>
        </p:blipFill>
        <p:spPr>
          <a:xfrm>
            <a:off x="7731535" y="522400"/>
            <a:ext cx="3838575" cy="1866900"/>
          </a:xfrm>
          <a:prstGeom prst="rect">
            <a:avLst/>
          </a:prstGeom>
        </p:spPr>
      </p:pic>
    </p:spTree>
    <p:extLst>
      <p:ext uri="{BB962C8B-B14F-4D97-AF65-F5344CB8AC3E}">
        <p14:creationId xmlns:p14="http://schemas.microsoft.com/office/powerpoint/2010/main" val="227323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1D93C-27FE-547D-D6EF-CF910E57B958}"/>
              </a:ext>
            </a:extLst>
          </p:cNvPr>
          <p:cNvSpPr>
            <a:spLocks noGrp="1"/>
          </p:cNvSpPr>
          <p:nvPr>
            <p:ph type="title"/>
          </p:nvPr>
        </p:nvSpPr>
        <p:spPr/>
        <p:txBody>
          <a:bodyPr/>
          <a:lstStyle/>
          <a:p>
            <a:r>
              <a:rPr lang="en-US" dirty="0"/>
              <a:t>Primary Care Provincial Mandates</a:t>
            </a:r>
          </a:p>
        </p:txBody>
      </p:sp>
      <p:sp>
        <p:nvSpPr>
          <p:cNvPr id="3" name="Content Placeholder 2">
            <a:extLst>
              <a:ext uri="{FF2B5EF4-FFF2-40B4-BE49-F238E27FC236}">
                <a16:creationId xmlns:a16="http://schemas.microsoft.com/office/drawing/2014/main" id="{3BC98A0B-EAE4-A455-4543-66DC88B808A2}"/>
              </a:ext>
            </a:extLst>
          </p:cNvPr>
          <p:cNvSpPr>
            <a:spLocks noGrp="1"/>
          </p:cNvSpPr>
          <p:nvPr>
            <p:ph idx="1"/>
          </p:nvPr>
        </p:nvSpPr>
        <p:spPr>
          <a:xfrm>
            <a:off x="612647" y="1371500"/>
            <a:ext cx="10653579" cy="4593828"/>
          </a:xfrm>
        </p:spPr>
        <p:txBody>
          <a:bodyPr>
            <a:normAutofit/>
          </a:bodyPr>
          <a:lstStyle/>
          <a:p>
            <a:r>
              <a:rPr lang="en-US" dirty="0"/>
              <a:t>Attach 100% of Ontario residents to Primary Care by 2029.</a:t>
            </a:r>
          </a:p>
          <a:p>
            <a:r>
              <a:rPr lang="en-US" dirty="0"/>
              <a:t>Clear the January 1, 2025 Health Care Connect (HCC) Waitlist by June 2026.</a:t>
            </a:r>
          </a:p>
          <a:p>
            <a:r>
              <a:rPr lang="en-US" dirty="0"/>
              <a:t>Attachment to Primary Care – continuous, longitudinal relationship for comprehensive care, prevention, chronic disease management, and care coordination. Attachment can be to a Family Physician (Roster), Primary Care NP, or Primary Care Team (FHT, CHC, NPLC, IPHCO)</a:t>
            </a:r>
          </a:p>
          <a:p>
            <a:r>
              <a:rPr lang="en-US" dirty="0"/>
              <a:t>Health Care Connect (HCC) – A provincial service, offered through Ontario Health at Home (OH@H) that helps residents without a family physician or NP connect with one. HCC Care Connectors facilitate matching to local providers with capacity to take on more patients. Individuals must register with HCC to be matched. </a:t>
            </a:r>
          </a:p>
          <a:p>
            <a:endParaRPr lang="en-US" dirty="0"/>
          </a:p>
        </p:txBody>
      </p:sp>
    </p:spTree>
    <p:extLst>
      <p:ext uri="{BB962C8B-B14F-4D97-AF65-F5344CB8AC3E}">
        <p14:creationId xmlns:p14="http://schemas.microsoft.com/office/powerpoint/2010/main" val="2520894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A2735C7-5144-B406-7BFC-F95CA33CC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65986A-DC88-5373-6232-D58FF38AC8FC}"/>
              </a:ext>
            </a:extLst>
          </p:cNvPr>
          <p:cNvSpPr>
            <a:spLocks noGrp="1"/>
          </p:cNvSpPr>
          <p:nvPr>
            <p:ph type="title"/>
          </p:nvPr>
        </p:nvSpPr>
        <p:spPr>
          <a:xfrm>
            <a:off x="1494559" y="269599"/>
            <a:ext cx="8728364" cy="908988"/>
          </a:xfrm>
        </p:spPr>
        <p:txBody>
          <a:bodyPr vert="horz" lIns="91440" tIns="45720" rIns="91440" bIns="45720" rtlCol="0" anchor="b">
            <a:normAutofit/>
          </a:bodyPr>
          <a:lstStyle/>
          <a:p>
            <a:pPr algn="ctr"/>
            <a:r>
              <a:rPr lang="en-US" sz="2800" dirty="0"/>
              <a:t>Interprofessional Care Team (IPCT) Expansion</a:t>
            </a:r>
          </a:p>
        </p:txBody>
      </p:sp>
      <p:pic>
        <p:nvPicPr>
          <p:cNvPr id="9" name="Graphic 8" descr="Dollar with solid fill">
            <a:extLst>
              <a:ext uri="{FF2B5EF4-FFF2-40B4-BE49-F238E27FC236}">
                <a16:creationId xmlns:a16="http://schemas.microsoft.com/office/drawing/2014/main" id="{53D46F7A-9C2B-6C60-1F56-3359C555FC2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54281" y="1332564"/>
            <a:ext cx="3837393" cy="3837393"/>
          </a:xfrm>
          <a:prstGeom prst="rect">
            <a:avLst/>
          </a:prstGeom>
        </p:spPr>
      </p:pic>
      <p:pic>
        <p:nvPicPr>
          <p:cNvPr id="7" name="Content Placeholder 6">
            <a:extLst>
              <a:ext uri="{FF2B5EF4-FFF2-40B4-BE49-F238E27FC236}">
                <a16:creationId xmlns:a16="http://schemas.microsoft.com/office/drawing/2014/main" id="{8B5C89BA-11C1-8559-35B6-27F080BCB9F1}"/>
              </a:ext>
            </a:extLst>
          </p:cNvPr>
          <p:cNvPicPr>
            <a:picLocks noGrp="1" noChangeAspect="1"/>
          </p:cNvPicPr>
          <p:nvPr>
            <p:ph idx="1"/>
          </p:nvPr>
        </p:nvPicPr>
        <p:blipFill>
          <a:blip r:embed="rId4"/>
          <a:stretch>
            <a:fillRect/>
          </a:stretch>
        </p:blipFill>
        <p:spPr>
          <a:xfrm>
            <a:off x="4261330" y="1332564"/>
            <a:ext cx="7152451" cy="4023254"/>
          </a:xfrm>
          <a:prstGeom prst="rect">
            <a:avLst/>
          </a:prstGeom>
        </p:spPr>
      </p:pic>
      <p:sp>
        <p:nvSpPr>
          <p:cNvPr id="10" name="TextBox 9">
            <a:extLst>
              <a:ext uri="{FF2B5EF4-FFF2-40B4-BE49-F238E27FC236}">
                <a16:creationId xmlns:a16="http://schemas.microsoft.com/office/drawing/2014/main" id="{D2550883-B91A-913E-BB28-54E5D27E0763}"/>
              </a:ext>
            </a:extLst>
          </p:cNvPr>
          <p:cNvSpPr txBox="1"/>
          <p:nvPr/>
        </p:nvSpPr>
        <p:spPr>
          <a:xfrm>
            <a:off x="1175441" y="5690813"/>
            <a:ext cx="9841117" cy="646331"/>
          </a:xfrm>
          <a:prstGeom prst="rect">
            <a:avLst/>
          </a:prstGeom>
          <a:solidFill>
            <a:schemeClr val="bg1">
              <a:lumMod val="85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US" dirty="0"/>
              <a:t>Funding is for salaried primary care team staff. </a:t>
            </a:r>
          </a:p>
          <a:p>
            <a:pPr marL="285750" indent="-285750">
              <a:buFont typeface="Arial" panose="020B0604020202020204" pitchFamily="34" charset="0"/>
              <a:buChar char="•"/>
            </a:pPr>
            <a:r>
              <a:rPr lang="en-US" dirty="0"/>
              <a:t>One-time costs (capital and lease hold) are limited and max out at $100,000</a:t>
            </a:r>
          </a:p>
        </p:txBody>
      </p:sp>
    </p:spTree>
    <p:extLst>
      <p:ext uri="{BB962C8B-B14F-4D97-AF65-F5344CB8AC3E}">
        <p14:creationId xmlns:p14="http://schemas.microsoft.com/office/powerpoint/2010/main" val="814208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940A4-E510-2CA4-726C-1F9CE094CBC2}"/>
              </a:ext>
            </a:extLst>
          </p:cNvPr>
          <p:cNvSpPr>
            <a:spLocks noGrp="1"/>
          </p:cNvSpPr>
          <p:nvPr>
            <p:ph type="title"/>
          </p:nvPr>
        </p:nvSpPr>
        <p:spPr/>
        <p:txBody>
          <a:bodyPr/>
          <a:lstStyle/>
          <a:p>
            <a:r>
              <a:rPr lang="en-US" dirty="0"/>
              <a:t>Ontario Health Team (OHT) and Primary Care Network (PCN)</a:t>
            </a:r>
          </a:p>
        </p:txBody>
      </p:sp>
      <p:sp>
        <p:nvSpPr>
          <p:cNvPr id="3" name="Content Placeholder 2">
            <a:extLst>
              <a:ext uri="{FF2B5EF4-FFF2-40B4-BE49-F238E27FC236}">
                <a16:creationId xmlns:a16="http://schemas.microsoft.com/office/drawing/2014/main" id="{81DB3D5D-FBF1-3B36-EE18-3F3EBC4C22E5}"/>
              </a:ext>
            </a:extLst>
          </p:cNvPr>
          <p:cNvSpPr>
            <a:spLocks noGrp="1"/>
          </p:cNvSpPr>
          <p:nvPr>
            <p:ph idx="1"/>
          </p:nvPr>
        </p:nvSpPr>
        <p:spPr/>
        <p:txBody>
          <a:bodyPr>
            <a:normAutofit fontScale="92500" lnSpcReduction="10000"/>
          </a:bodyPr>
          <a:lstStyle/>
          <a:p>
            <a:r>
              <a:rPr lang="en-US" b="1" dirty="0"/>
              <a:t>Ontario Health Team (OHT) </a:t>
            </a:r>
            <a:r>
              <a:rPr lang="en-US" dirty="0"/>
              <a:t>– The new way of organizing health care. Preceded by the LHINs, this organization is more connected to the needs of patients, providers, and their local communities. OHTs operate through collaborative governance involving shared leadership inclusive of health service organization leaders, clinicians, and community members. The OHT is supported by a small group of dedicated staff who work with health, social, and community stakeholders on initiatives to support integrated care and provincial (OH/MOH) directions. </a:t>
            </a:r>
          </a:p>
          <a:p>
            <a:pPr fontAlgn="base"/>
            <a:r>
              <a:rPr lang="en-US" b="1" dirty="0"/>
              <a:t>Primary Care Network (PCN) </a:t>
            </a:r>
            <a:r>
              <a:rPr lang="en-US" dirty="0"/>
              <a:t>- The Grey-Bruce PCN brings together family physicians and nurse practitioners from across the region to strengthen collaboration, share expertise, and shape the future of healthcare in Grey-Bruce. The PCN is governed by the PCN Board that serves as the decision-making table for primary care in the GB OHT. Members meet monthly to identify priorities, address challenges, and co-design solutions that improve care for patients and providers. </a:t>
            </a:r>
          </a:p>
          <a:p>
            <a:endParaRPr lang="en-US" dirty="0"/>
          </a:p>
        </p:txBody>
      </p:sp>
    </p:spTree>
    <p:extLst>
      <p:ext uri="{BB962C8B-B14F-4D97-AF65-F5344CB8AC3E}">
        <p14:creationId xmlns:p14="http://schemas.microsoft.com/office/powerpoint/2010/main" val="489217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44AC2-5F88-97AF-B9D1-C3BAED547EA0}"/>
              </a:ext>
            </a:extLst>
          </p:cNvPr>
          <p:cNvSpPr>
            <a:spLocks noGrp="1"/>
          </p:cNvSpPr>
          <p:nvPr>
            <p:ph type="title"/>
          </p:nvPr>
        </p:nvSpPr>
        <p:spPr/>
        <p:txBody>
          <a:bodyPr/>
          <a:lstStyle/>
          <a:p>
            <a:r>
              <a:rPr lang="en-US" dirty="0"/>
              <a:t>Primary Care in Grey Bruce </a:t>
            </a:r>
          </a:p>
        </p:txBody>
      </p:sp>
      <p:pic>
        <p:nvPicPr>
          <p:cNvPr id="5" name="Content Placeholder 4">
            <a:extLst>
              <a:ext uri="{FF2B5EF4-FFF2-40B4-BE49-F238E27FC236}">
                <a16:creationId xmlns:a16="http://schemas.microsoft.com/office/drawing/2014/main" id="{38144925-0A94-8B14-3B4A-9FF0644A1A58}"/>
              </a:ext>
            </a:extLst>
          </p:cNvPr>
          <p:cNvPicPr>
            <a:picLocks noGrp="1" noChangeAspect="1"/>
          </p:cNvPicPr>
          <p:nvPr>
            <p:ph idx="1"/>
          </p:nvPr>
        </p:nvPicPr>
        <p:blipFill>
          <a:blip r:embed="rId3"/>
          <a:stretch>
            <a:fillRect/>
          </a:stretch>
        </p:blipFill>
        <p:spPr>
          <a:xfrm>
            <a:off x="681855" y="1344613"/>
            <a:ext cx="10096453" cy="4592637"/>
          </a:xfrm>
          <a:prstGeom prst="rect">
            <a:avLst/>
          </a:prstGeom>
        </p:spPr>
      </p:pic>
    </p:spTree>
    <p:extLst>
      <p:ext uri="{BB962C8B-B14F-4D97-AF65-F5344CB8AC3E}">
        <p14:creationId xmlns:p14="http://schemas.microsoft.com/office/powerpoint/2010/main" val="1809783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0F2D2-B8B0-BEE1-0145-9CF1AC816177}"/>
              </a:ext>
            </a:extLst>
          </p:cNvPr>
          <p:cNvSpPr>
            <a:spLocks noGrp="1"/>
          </p:cNvSpPr>
          <p:nvPr>
            <p:ph type="title"/>
          </p:nvPr>
        </p:nvSpPr>
        <p:spPr/>
        <p:txBody>
          <a:bodyPr/>
          <a:lstStyle/>
          <a:p>
            <a:r>
              <a:rPr lang="en-US" dirty="0"/>
              <a:t>Progress to Date</a:t>
            </a:r>
          </a:p>
        </p:txBody>
      </p:sp>
      <p:pic>
        <p:nvPicPr>
          <p:cNvPr id="5" name="Content Placeholder 4">
            <a:extLst>
              <a:ext uri="{FF2B5EF4-FFF2-40B4-BE49-F238E27FC236}">
                <a16:creationId xmlns:a16="http://schemas.microsoft.com/office/drawing/2014/main" id="{6D8690E0-B334-0BCB-838E-387F406100C7}"/>
              </a:ext>
            </a:extLst>
          </p:cNvPr>
          <p:cNvPicPr>
            <a:picLocks noGrp="1" noChangeAspect="1"/>
          </p:cNvPicPr>
          <p:nvPr>
            <p:ph idx="1"/>
          </p:nvPr>
        </p:nvPicPr>
        <p:blipFill>
          <a:blip r:embed="rId3"/>
          <a:stretch>
            <a:fillRect/>
          </a:stretch>
        </p:blipFill>
        <p:spPr>
          <a:xfrm>
            <a:off x="2241288" y="1385623"/>
            <a:ext cx="7382969" cy="2351376"/>
          </a:xfrm>
          <a:prstGeom prst="rect">
            <a:avLst/>
          </a:prstGeom>
        </p:spPr>
      </p:pic>
      <p:sp>
        <p:nvSpPr>
          <p:cNvPr id="6" name="TextBox 5">
            <a:extLst>
              <a:ext uri="{FF2B5EF4-FFF2-40B4-BE49-F238E27FC236}">
                <a16:creationId xmlns:a16="http://schemas.microsoft.com/office/drawing/2014/main" id="{A95393D1-768E-2BA8-36B9-08726ED1FF42}"/>
              </a:ext>
            </a:extLst>
          </p:cNvPr>
          <p:cNvSpPr txBox="1"/>
          <p:nvPr/>
        </p:nvSpPr>
        <p:spPr>
          <a:xfrm>
            <a:off x="1917984" y="4471224"/>
            <a:ext cx="8029575" cy="1477328"/>
          </a:xfrm>
          <a:prstGeom prst="rect">
            <a:avLst/>
          </a:prstGeom>
          <a:solidFill>
            <a:schemeClr val="bg1">
              <a:lumMod val="85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US" dirty="0"/>
              <a:t>$ 7,000,000 in base funding increase since August 2025</a:t>
            </a:r>
          </a:p>
          <a:p>
            <a:pPr marL="285750" indent="-285750">
              <a:buFont typeface="Arial" panose="020B0604020202020204" pitchFamily="34" charset="0"/>
              <a:buChar char="•"/>
            </a:pPr>
            <a:r>
              <a:rPr lang="en-US" dirty="0"/>
              <a:t>$4,000,000 additional required to achieve Master Plan</a:t>
            </a:r>
          </a:p>
          <a:p>
            <a:pPr marL="285750" indent="-285750">
              <a:buFont typeface="Arial" panose="020B0604020202020204" pitchFamily="34" charset="0"/>
              <a:buChar char="•"/>
            </a:pPr>
            <a:r>
              <a:rPr lang="en-US" dirty="0"/>
              <a:t>Additional 9,000 GB residents to be attached to primary care by April 2027</a:t>
            </a:r>
          </a:p>
          <a:p>
            <a:pPr marL="285750" indent="-285750">
              <a:buFont typeface="Arial" panose="020B0604020202020204" pitchFamily="34" charset="0"/>
              <a:buChar char="•"/>
            </a:pPr>
            <a:r>
              <a:rPr lang="en-US" dirty="0"/>
              <a:t>2 more opportunities to submit proposals for increased funding  </a:t>
            </a:r>
          </a:p>
        </p:txBody>
      </p:sp>
    </p:spTree>
    <p:extLst>
      <p:ext uri="{BB962C8B-B14F-4D97-AF65-F5344CB8AC3E}">
        <p14:creationId xmlns:p14="http://schemas.microsoft.com/office/powerpoint/2010/main" val="388952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F87158-0DC5-CCD6-8D1E-1A2892B56D9F}"/>
              </a:ext>
            </a:extLst>
          </p:cNvPr>
          <p:cNvSpPr>
            <a:spLocks noGrp="1"/>
          </p:cNvSpPr>
          <p:nvPr>
            <p:ph type="title"/>
          </p:nvPr>
        </p:nvSpPr>
        <p:spPr>
          <a:xfrm>
            <a:off x="1524000" y="548640"/>
            <a:ext cx="9160475" cy="1132258"/>
          </a:xfrm>
        </p:spPr>
        <p:txBody>
          <a:bodyPr anchor="ctr">
            <a:normAutofit/>
          </a:bodyPr>
          <a:lstStyle/>
          <a:p>
            <a:pPr algn="ctr"/>
            <a:r>
              <a:rPr lang="en-US"/>
              <a:t>What’s Next?</a:t>
            </a:r>
          </a:p>
        </p:txBody>
      </p:sp>
      <p:graphicFrame>
        <p:nvGraphicFramePr>
          <p:cNvPr id="5" name="Content Placeholder 2">
            <a:extLst>
              <a:ext uri="{FF2B5EF4-FFF2-40B4-BE49-F238E27FC236}">
                <a16:creationId xmlns:a16="http://schemas.microsoft.com/office/drawing/2014/main" id="{E75361C2-4928-6215-75CD-CFA0005A23C0}"/>
              </a:ext>
            </a:extLst>
          </p:cNvPr>
          <p:cNvGraphicFramePr>
            <a:graphicFrameLocks noGrp="1"/>
          </p:cNvGraphicFramePr>
          <p:nvPr>
            <p:ph idx="1"/>
            <p:extLst>
              <p:ext uri="{D42A27DB-BD31-4B8C-83A1-F6EECF244321}">
                <p14:modId xmlns:p14="http://schemas.microsoft.com/office/powerpoint/2010/main" val="1852263276"/>
              </p:ext>
            </p:extLst>
          </p:nvPr>
        </p:nvGraphicFramePr>
        <p:xfrm>
          <a:off x="930876" y="2037806"/>
          <a:ext cx="10335350" cy="4066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5624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5" name="Picture 4" descr="Question marks in a line and one question mark is lit">
            <a:extLst>
              <a:ext uri="{FF2B5EF4-FFF2-40B4-BE49-F238E27FC236}">
                <a16:creationId xmlns:a16="http://schemas.microsoft.com/office/drawing/2014/main" id="{F89608B6-565A-C9BA-1551-7AC61EE72504}"/>
              </a:ext>
            </a:extLst>
          </p:cNvPr>
          <p:cNvPicPr>
            <a:picLocks noChangeAspect="1"/>
          </p:cNvPicPr>
          <p:nvPr/>
        </p:nvPicPr>
        <p:blipFill>
          <a:blip r:embed="rId3"/>
          <a:srcRect t="2056" b="13674"/>
          <a:stretch>
            <a:fill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DF15DF8A-891A-1965-E372-1BA1F3B94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507179" y="173179"/>
            <a:ext cx="6858002" cy="6511640"/>
          </a:xfrm>
          <a:prstGeom prst="rect">
            <a:avLst/>
          </a:prstGeom>
          <a:gradFill>
            <a:gsLst>
              <a:gs pos="0">
                <a:schemeClr val="bg1">
                  <a:alpha val="0"/>
                </a:schemeClr>
              </a:gs>
              <a:gs pos="46000">
                <a:schemeClr val="bg1">
                  <a:alpha val="33000"/>
                </a:schemeClr>
              </a:gs>
              <a:gs pos="26000">
                <a:schemeClr val="bg1">
                  <a:alpha val="20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359BA01B-55C6-A91B-8AEC-F3ED4AB83525}"/>
              </a:ext>
            </a:extLst>
          </p:cNvPr>
          <p:cNvSpPr>
            <a:spLocks noGrp="1"/>
          </p:cNvSpPr>
          <p:nvPr>
            <p:ph type="title"/>
          </p:nvPr>
        </p:nvSpPr>
        <p:spPr>
          <a:xfrm>
            <a:off x="7473219" y="898373"/>
            <a:ext cx="4470544" cy="3474720"/>
          </a:xfrm>
        </p:spPr>
        <p:txBody>
          <a:bodyPr vert="horz" lIns="91440" tIns="45720" rIns="91440" bIns="45720" rtlCol="0" anchor="b">
            <a:normAutofit/>
          </a:bodyPr>
          <a:lstStyle/>
          <a:p>
            <a:r>
              <a:rPr lang="en-US" sz="5800" dirty="0"/>
              <a:t>Questions?</a:t>
            </a:r>
          </a:p>
        </p:txBody>
      </p:sp>
    </p:spTree>
    <p:extLst>
      <p:ext uri="{BB962C8B-B14F-4D97-AF65-F5344CB8AC3E}">
        <p14:creationId xmlns:p14="http://schemas.microsoft.com/office/powerpoint/2010/main" val="325588706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0025A-D390-BA9E-DB02-35EF8D2B17A9}"/>
              </a:ext>
            </a:extLst>
          </p:cNvPr>
          <p:cNvSpPr>
            <a:spLocks noGrp="1"/>
          </p:cNvSpPr>
          <p:nvPr>
            <p:ph type="title"/>
          </p:nvPr>
        </p:nvSpPr>
        <p:spPr>
          <a:xfrm>
            <a:off x="612648" y="548640"/>
            <a:ext cx="10653578" cy="709792"/>
          </a:xfrm>
        </p:spPr>
        <p:txBody>
          <a:bodyPr>
            <a:normAutofit/>
          </a:bodyPr>
          <a:lstStyle/>
          <a:p>
            <a:r>
              <a:rPr lang="en-US" sz="3200" dirty="0"/>
              <a:t>Primary Care (PC) and Primary Care Provider (PCP)</a:t>
            </a:r>
          </a:p>
        </p:txBody>
      </p:sp>
      <p:sp>
        <p:nvSpPr>
          <p:cNvPr id="3" name="Content Placeholder 2">
            <a:extLst>
              <a:ext uri="{FF2B5EF4-FFF2-40B4-BE49-F238E27FC236}">
                <a16:creationId xmlns:a16="http://schemas.microsoft.com/office/drawing/2014/main" id="{572CC4F5-D486-6928-FCBB-C71DCEEEC69D}"/>
              </a:ext>
            </a:extLst>
          </p:cNvPr>
          <p:cNvSpPr>
            <a:spLocks noGrp="1"/>
          </p:cNvSpPr>
          <p:nvPr>
            <p:ph idx="1"/>
          </p:nvPr>
        </p:nvSpPr>
        <p:spPr>
          <a:xfrm>
            <a:off x="454494" y="1348966"/>
            <a:ext cx="10653579" cy="5023768"/>
          </a:xfrm>
        </p:spPr>
        <p:txBody>
          <a:bodyPr/>
          <a:lstStyle/>
          <a:p>
            <a:pPr marL="0" indent="0">
              <a:buNone/>
            </a:pPr>
            <a:r>
              <a:rPr lang="en-US" b="1" dirty="0"/>
              <a:t>PC</a:t>
            </a:r>
            <a:r>
              <a:rPr lang="en-US" dirty="0"/>
              <a:t> - Continuous, comprehensive health care for individuals and families. Includes diagnosis, treatment, health promotion, disease prevention, and coordination of other health services. Often received through a Medical Clinic/Doctor’s Office, Family Health Team, </a:t>
            </a:r>
            <a:r>
              <a:rPr lang="en-US" dirty="0">
                <a:solidFill>
                  <a:srgbClr val="002060"/>
                </a:solidFill>
              </a:rPr>
              <a:t>Community</a:t>
            </a:r>
            <a:r>
              <a:rPr lang="en-US" dirty="0"/>
              <a:t> Health Centre, Indigenous Primary Health Care Organization, Nurse Practitioner Led Clinic. </a:t>
            </a:r>
          </a:p>
          <a:p>
            <a:pPr marL="0" indent="0">
              <a:buNone/>
            </a:pPr>
            <a:endParaRPr lang="en-US" dirty="0"/>
          </a:p>
          <a:p>
            <a:pPr marL="0" indent="0">
              <a:buNone/>
            </a:pPr>
            <a:r>
              <a:rPr lang="en-US" b="1" dirty="0"/>
              <a:t>PCP</a:t>
            </a:r>
            <a:r>
              <a:rPr lang="en-US" dirty="0"/>
              <a:t> – Health care provider who manages a patient’s existing health issues and is usually the first contact for patient seeking access to the health care system (Family Doctor or Nurse Practitioner). </a:t>
            </a:r>
          </a:p>
        </p:txBody>
      </p:sp>
    </p:spTree>
    <p:extLst>
      <p:ext uri="{BB962C8B-B14F-4D97-AF65-F5344CB8AC3E}">
        <p14:creationId xmlns:p14="http://schemas.microsoft.com/office/powerpoint/2010/main" val="3539116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7BD3F-897F-06EF-9DED-6673532F7996}"/>
              </a:ext>
            </a:extLst>
          </p:cNvPr>
          <p:cNvSpPr>
            <a:spLocks noGrp="1"/>
          </p:cNvSpPr>
          <p:nvPr>
            <p:ph type="title"/>
          </p:nvPr>
        </p:nvSpPr>
        <p:spPr/>
        <p:txBody>
          <a:bodyPr/>
          <a:lstStyle/>
          <a:p>
            <a:r>
              <a:rPr lang="en-US" dirty="0"/>
              <a:t>Funding for Primary Care</a:t>
            </a:r>
          </a:p>
        </p:txBody>
      </p:sp>
      <p:sp>
        <p:nvSpPr>
          <p:cNvPr id="3" name="Content Placeholder 2">
            <a:extLst>
              <a:ext uri="{FF2B5EF4-FFF2-40B4-BE49-F238E27FC236}">
                <a16:creationId xmlns:a16="http://schemas.microsoft.com/office/drawing/2014/main" id="{48DE80F8-08A6-DD1E-DD01-8138B2D2149A}"/>
              </a:ext>
            </a:extLst>
          </p:cNvPr>
          <p:cNvSpPr>
            <a:spLocks noGrp="1"/>
          </p:cNvSpPr>
          <p:nvPr>
            <p:ph idx="1"/>
          </p:nvPr>
        </p:nvSpPr>
        <p:spPr>
          <a:xfrm>
            <a:off x="612648" y="1290020"/>
            <a:ext cx="10653579" cy="4593828"/>
          </a:xfrm>
        </p:spPr>
        <p:txBody>
          <a:bodyPr>
            <a:normAutofit fontScale="77500" lnSpcReduction="20000"/>
          </a:bodyPr>
          <a:lstStyle/>
          <a:p>
            <a:r>
              <a:rPr lang="en-US" b="1" dirty="0"/>
              <a:t>Ministry of Health (MOH) </a:t>
            </a:r>
            <a:r>
              <a:rPr lang="en-US" dirty="0"/>
              <a:t>– Portion of the provincial government in Ontario that governs health care and health promotion/prevention.</a:t>
            </a:r>
          </a:p>
          <a:p>
            <a:pPr lvl="1"/>
            <a:r>
              <a:rPr lang="en-US" dirty="0"/>
              <a:t>Physician groups operate under provincial agreements with MOH</a:t>
            </a:r>
          </a:p>
          <a:p>
            <a:pPr lvl="1"/>
            <a:r>
              <a:rPr lang="en-US" dirty="0"/>
              <a:t>Payment and practice rules for FHOs are set through the Physician Services Agreement (PSA) between MOH and the Ontario Medical Association (OMA)</a:t>
            </a:r>
          </a:p>
          <a:p>
            <a:r>
              <a:rPr lang="en-US" b="1" dirty="0"/>
              <a:t>Ontario Health (OH) </a:t>
            </a:r>
            <a:r>
              <a:rPr lang="en-US" dirty="0"/>
              <a:t>– The government agency in Ontario responsible for overseeing health care delivery, improving clinical guidance and providing support for providers to ensure better quality care for patients. </a:t>
            </a:r>
          </a:p>
          <a:p>
            <a:pPr lvl="1"/>
            <a:r>
              <a:rPr lang="en-US" dirty="0"/>
              <a:t>Health Service Organizations (including Primary Care Organizations) are funded through OH</a:t>
            </a:r>
          </a:p>
          <a:p>
            <a:pPr lvl="1"/>
            <a:r>
              <a:rPr lang="en-US" dirty="0"/>
              <a:t>OH is split into regions. Grey Bruce is part of the West Region and receives guidance and direction from OHW. </a:t>
            </a:r>
          </a:p>
          <a:p>
            <a:r>
              <a:rPr lang="en-US" b="1" dirty="0"/>
              <a:t>Ontario Health Insurance Plan (OHIP) </a:t>
            </a:r>
            <a:r>
              <a:rPr lang="en-US" dirty="0"/>
              <a:t>– Ontario’s publicly funded health insurance program that pays for medically necessary physician services, hospital care, and some diagnostic tests for eligible Ontario residents. Administered by the provincial government (Ministry of Health/Ontario Health), OHIP covers visits to family doctors and specialists, inpatient and outpatient hospital services, certain surgeries and diagnostic imaging. </a:t>
            </a:r>
          </a:p>
          <a:p>
            <a:pPr lvl="1"/>
            <a:r>
              <a:rPr lang="en-US" dirty="0"/>
              <a:t>Family Doctors utilize billing codes to bill OHIP for patient care services. </a:t>
            </a:r>
          </a:p>
        </p:txBody>
      </p:sp>
    </p:spTree>
    <p:extLst>
      <p:ext uri="{BB962C8B-B14F-4D97-AF65-F5344CB8AC3E}">
        <p14:creationId xmlns:p14="http://schemas.microsoft.com/office/powerpoint/2010/main" val="147473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AB1A9-6C84-AB6D-0A26-0BB313A572CB}"/>
              </a:ext>
            </a:extLst>
          </p:cNvPr>
          <p:cNvSpPr>
            <a:spLocks noGrp="1"/>
          </p:cNvSpPr>
          <p:nvPr>
            <p:ph type="title"/>
          </p:nvPr>
        </p:nvSpPr>
        <p:spPr/>
        <p:txBody>
          <a:bodyPr/>
          <a:lstStyle/>
          <a:p>
            <a:r>
              <a:rPr lang="en-US" dirty="0"/>
              <a:t>Family Doctors</a:t>
            </a:r>
          </a:p>
        </p:txBody>
      </p:sp>
      <p:sp>
        <p:nvSpPr>
          <p:cNvPr id="3" name="Content Placeholder 2">
            <a:extLst>
              <a:ext uri="{FF2B5EF4-FFF2-40B4-BE49-F238E27FC236}">
                <a16:creationId xmlns:a16="http://schemas.microsoft.com/office/drawing/2014/main" id="{EEAD6CBF-A9F6-A246-454C-F7B93F7C9CAF}"/>
              </a:ext>
            </a:extLst>
          </p:cNvPr>
          <p:cNvSpPr>
            <a:spLocks noGrp="1"/>
          </p:cNvSpPr>
          <p:nvPr>
            <p:ph idx="1"/>
          </p:nvPr>
        </p:nvSpPr>
        <p:spPr>
          <a:xfrm>
            <a:off x="612647" y="1244752"/>
            <a:ext cx="10653579" cy="4593828"/>
          </a:xfrm>
        </p:spPr>
        <p:txBody>
          <a:bodyPr>
            <a:normAutofit fontScale="85000" lnSpcReduction="10000"/>
          </a:bodyPr>
          <a:lstStyle/>
          <a:p>
            <a:pPr marL="0" indent="0">
              <a:buNone/>
            </a:pPr>
            <a:r>
              <a:rPr lang="en-US" b="1" dirty="0"/>
              <a:t>Family Health Organization (FHO) </a:t>
            </a:r>
            <a:r>
              <a:rPr lang="en-US" dirty="0"/>
              <a:t>– A collaborative primary care model where three or more family physicians work together, offering comprehensive primary care services . Physicians receive a flat monthly capitation payment for </a:t>
            </a:r>
            <a:r>
              <a:rPr lang="en-US"/>
              <a:t>each patient </a:t>
            </a:r>
            <a:r>
              <a:rPr lang="en-US" dirty="0"/>
              <a:t>they have on their roster which forms the majority of their income. </a:t>
            </a:r>
          </a:p>
          <a:p>
            <a:pPr lvl="1"/>
            <a:r>
              <a:rPr lang="en-US" dirty="0"/>
              <a:t>Family Health Groups (FHG) and Family Health Networks (FHN) are previous iterations of FHOs. Some still exist locally. </a:t>
            </a:r>
          </a:p>
          <a:p>
            <a:pPr lvl="1"/>
            <a:r>
              <a:rPr lang="en-US" dirty="0"/>
              <a:t>The majority of physicians in Grey Bruce other than those at the Sauble FHT, IPHCOs and SEGCHC are part of one of these three models. </a:t>
            </a:r>
          </a:p>
          <a:p>
            <a:pPr marL="0" indent="0">
              <a:buNone/>
            </a:pPr>
            <a:r>
              <a:rPr lang="en-US" b="1" dirty="0"/>
              <a:t>Fee for Service (FFS)</a:t>
            </a:r>
            <a:r>
              <a:rPr lang="en-US" dirty="0"/>
              <a:t> – Payment model for physicians where they are paid for each patient visit or service rendered. </a:t>
            </a:r>
          </a:p>
          <a:p>
            <a:pPr lvl="1"/>
            <a:r>
              <a:rPr lang="en-US" dirty="0"/>
              <a:t>There are two physicians in Grey Bruce who bill FFS and are not part of a physician group, SFHT, or SEGCHC</a:t>
            </a:r>
          </a:p>
          <a:p>
            <a:pPr marL="0" indent="0">
              <a:buNone/>
            </a:pPr>
            <a:r>
              <a:rPr lang="en-US" b="1" dirty="0"/>
              <a:t>Blended Salary Model (BSM) – </a:t>
            </a:r>
            <a:r>
              <a:rPr lang="en-US" dirty="0"/>
              <a:t>Physicians in this model receive a combination of salary and billings. </a:t>
            </a:r>
          </a:p>
          <a:p>
            <a:pPr marL="0" indent="0">
              <a:buNone/>
            </a:pPr>
            <a:r>
              <a:rPr lang="en-US" b="1" dirty="0"/>
              <a:t>Salaried Physicians – </a:t>
            </a:r>
            <a:r>
              <a:rPr lang="en-US" dirty="0"/>
              <a:t>Physicians who receive a salary, benefits, and vacation. They cannot bill OHIP. </a:t>
            </a:r>
          </a:p>
          <a:p>
            <a:pPr lvl="1"/>
            <a:r>
              <a:rPr lang="en-US" dirty="0"/>
              <a:t>SEGCHC and IPHCO Physicians </a:t>
            </a:r>
          </a:p>
          <a:p>
            <a:pPr marL="0" indent="0">
              <a:buNone/>
            </a:pPr>
            <a:endParaRPr lang="en-US" b="1" dirty="0"/>
          </a:p>
          <a:p>
            <a:endParaRPr lang="en-US" dirty="0"/>
          </a:p>
        </p:txBody>
      </p:sp>
    </p:spTree>
    <p:extLst>
      <p:ext uri="{BB962C8B-B14F-4D97-AF65-F5344CB8AC3E}">
        <p14:creationId xmlns:p14="http://schemas.microsoft.com/office/powerpoint/2010/main" val="2001036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700B1-214C-B8CC-8AA9-E9AC532D552A}"/>
              </a:ext>
            </a:extLst>
          </p:cNvPr>
          <p:cNvSpPr>
            <a:spLocks noGrp="1"/>
          </p:cNvSpPr>
          <p:nvPr>
            <p:ph type="title"/>
          </p:nvPr>
        </p:nvSpPr>
        <p:spPr>
          <a:xfrm>
            <a:off x="838200" y="365125"/>
            <a:ext cx="10515600" cy="750753"/>
          </a:xfrm>
        </p:spPr>
        <p:txBody>
          <a:bodyPr/>
          <a:lstStyle/>
          <a:p>
            <a:pPr algn="ctr"/>
            <a:r>
              <a:rPr lang="en-US" dirty="0"/>
              <a:t>Nurse Practitioners (NPs) in Ontario</a:t>
            </a:r>
            <a:endParaRPr lang="en-CA" dirty="0"/>
          </a:p>
        </p:txBody>
      </p:sp>
      <p:sp>
        <p:nvSpPr>
          <p:cNvPr id="3" name="Content Placeholder 2">
            <a:extLst>
              <a:ext uri="{FF2B5EF4-FFF2-40B4-BE49-F238E27FC236}">
                <a16:creationId xmlns:a16="http://schemas.microsoft.com/office/drawing/2014/main" id="{7A8EB953-60FC-BCE2-7B2B-93DCE0880CBE}"/>
              </a:ext>
            </a:extLst>
          </p:cNvPr>
          <p:cNvSpPr>
            <a:spLocks noGrp="1"/>
          </p:cNvSpPr>
          <p:nvPr>
            <p:ph sz="half" idx="1"/>
          </p:nvPr>
        </p:nvSpPr>
        <p:spPr>
          <a:xfrm>
            <a:off x="402956" y="1379349"/>
            <a:ext cx="5616844" cy="5166946"/>
          </a:xfrm>
        </p:spPr>
        <p:txBody>
          <a:bodyPr>
            <a:normAutofit fontScale="40000" lnSpcReduction="20000"/>
          </a:bodyPr>
          <a:lstStyle/>
          <a:p>
            <a:pPr marL="0" lvl="0" indent="0" eaLnBrk="0" fontAlgn="base" hangingPunct="0">
              <a:lnSpc>
                <a:spcPct val="100000"/>
              </a:lnSpc>
              <a:spcBef>
                <a:spcPts val="600"/>
              </a:spcBef>
              <a:buNone/>
            </a:pPr>
            <a:r>
              <a:rPr lang="en-US" sz="5100" b="1" dirty="0"/>
              <a:t>Role and Clinical Scope </a:t>
            </a:r>
          </a:p>
          <a:p>
            <a:pPr eaLnBrk="0" fontAlgn="base" hangingPunct="0">
              <a:lnSpc>
                <a:spcPct val="100000"/>
              </a:lnSpc>
              <a:spcBef>
                <a:spcPts val="1200"/>
              </a:spcBef>
            </a:pPr>
            <a:r>
              <a:rPr lang="en-US" altLang="en-US" sz="3800" b="1" dirty="0"/>
              <a:t>Autonomous Practice</a:t>
            </a:r>
            <a:r>
              <a:rPr lang="en-US" altLang="en-US" sz="3800" dirty="0"/>
              <a:t>: Independently diagnose, treat, and manage acute and chronic medical conditions, can sign medical certificates of death and perform </a:t>
            </a:r>
            <a:r>
              <a:rPr lang="en-US" altLang="en-US" sz="3800" dirty="0" err="1"/>
              <a:t>MAiD</a:t>
            </a:r>
            <a:r>
              <a:rPr lang="en-US" altLang="en-US" sz="3800" dirty="0"/>
              <a:t>.</a:t>
            </a:r>
          </a:p>
          <a:p>
            <a:pPr eaLnBrk="0" fontAlgn="base" hangingPunct="0">
              <a:lnSpc>
                <a:spcPct val="100000"/>
              </a:lnSpc>
              <a:spcBef>
                <a:spcPts val="1200"/>
              </a:spcBef>
            </a:pPr>
            <a:r>
              <a:rPr lang="en-US" altLang="en-US" sz="3800" b="1" dirty="0"/>
              <a:t>Full Prescribing Authority</a:t>
            </a:r>
            <a:r>
              <a:rPr lang="en-US" altLang="en-US" sz="3800" dirty="0"/>
              <a:t>: Authorized to prescribe medications, including controlled substances.</a:t>
            </a:r>
          </a:p>
          <a:p>
            <a:pPr eaLnBrk="0" fontAlgn="base" hangingPunct="0">
              <a:lnSpc>
                <a:spcPct val="100000"/>
              </a:lnSpc>
              <a:spcBef>
                <a:spcPts val="1200"/>
              </a:spcBef>
            </a:pPr>
            <a:r>
              <a:rPr lang="en-US" altLang="en-US" sz="3800" b="1" dirty="0"/>
              <a:t>Diagnostic Power: </a:t>
            </a:r>
            <a:r>
              <a:rPr lang="en-US" altLang="en-US" sz="3800" dirty="0"/>
              <a:t>Order and interpret laboratory tests, X-rays, ultrasounds, CT scans, and MRIs.</a:t>
            </a:r>
          </a:p>
          <a:p>
            <a:pPr eaLnBrk="0" fontAlgn="base" hangingPunct="0">
              <a:lnSpc>
                <a:spcPct val="100000"/>
              </a:lnSpc>
              <a:spcBef>
                <a:spcPts val="1200"/>
              </a:spcBef>
            </a:pPr>
            <a:r>
              <a:rPr lang="en-US" altLang="en-US" sz="3800" b="1" dirty="0"/>
              <a:t>System Navigators</a:t>
            </a:r>
            <a:r>
              <a:rPr lang="en-US" altLang="en-US" sz="3800" dirty="0"/>
              <a:t>: Perform medical procedures and refer patients directly to medical specialists and consultants.</a:t>
            </a:r>
          </a:p>
          <a:p>
            <a:pPr eaLnBrk="0" fontAlgn="base" hangingPunct="0">
              <a:lnSpc>
                <a:spcPct val="100000"/>
              </a:lnSpc>
              <a:spcBef>
                <a:spcPts val="1200"/>
              </a:spcBef>
            </a:pPr>
            <a:r>
              <a:rPr lang="en-US" altLang="en-US" sz="3800" b="1" dirty="0"/>
              <a:t>Diverse Integration</a:t>
            </a:r>
            <a:r>
              <a:rPr lang="en-US" altLang="en-US" sz="3800" dirty="0"/>
              <a:t>: Lead and work collaboratively within teams in a variety of clinical settings including NPLCs. hospitals, virtual care, primary care, correctional facilities, walk in clinics and long-term care </a:t>
            </a:r>
          </a:p>
          <a:p>
            <a:endParaRPr lang="en-CA" dirty="0"/>
          </a:p>
        </p:txBody>
      </p:sp>
      <p:sp>
        <p:nvSpPr>
          <p:cNvPr id="4" name="Content Placeholder 3">
            <a:extLst>
              <a:ext uri="{FF2B5EF4-FFF2-40B4-BE49-F238E27FC236}">
                <a16:creationId xmlns:a16="http://schemas.microsoft.com/office/drawing/2014/main" id="{978EB411-6A2D-9D35-6E6D-4946C92C291C}"/>
              </a:ext>
            </a:extLst>
          </p:cNvPr>
          <p:cNvSpPr>
            <a:spLocks noGrp="1"/>
          </p:cNvSpPr>
          <p:nvPr>
            <p:ph sz="half" idx="2"/>
          </p:nvPr>
        </p:nvSpPr>
        <p:spPr>
          <a:xfrm>
            <a:off x="6172199" y="1379349"/>
            <a:ext cx="5838987" cy="5166946"/>
          </a:xfrm>
        </p:spPr>
        <p:txBody>
          <a:bodyPr>
            <a:normAutofit fontScale="40000" lnSpcReduction="20000"/>
          </a:bodyPr>
          <a:lstStyle/>
          <a:p>
            <a:pPr marL="0" lvl="0" indent="0" eaLnBrk="0" fontAlgn="base" hangingPunct="0">
              <a:lnSpc>
                <a:spcPct val="100000"/>
              </a:lnSpc>
              <a:spcBef>
                <a:spcPts val="1200"/>
              </a:spcBef>
              <a:spcAft>
                <a:spcPct val="0"/>
              </a:spcAft>
              <a:buNone/>
            </a:pPr>
            <a:r>
              <a:rPr kumimoji="0" lang="en-US" altLang="en-US" sz="5100" b="1" i="0" u="none" strike="noStrike" cap="none" normalizeH="0" baseline="0" dirty="0">
                <a:ln>
                  <a:noFill/>
                </a:ln>
                <a:solidFill>
                  <a:schemeClr val="tx1"/>
                </a:solidFill>
                <a:effectLst/>
              </a:rPr>
              <a:t>Education</a:t>
            </a:r>
          </a:p>
          <a:p>
            <a:pPr marL="0" indent="0" eaLnBrk="0" fontAlgn="base" hangingPunct="0">
              <a:lnSpc>
                <a:spcPct val="100000"/>
              </a:lnSpc>
              <a:spcBef>
                <a:spcPts val="1200"/>
              </a:spcBef>
              <a:spcAft>
                <a:spcPct val="0"/>
              </a:spcAft>
              <a:buNone/>
            </a:pPr>
            <a:r>
              <a:rPr kumimoji="0" lang="en-US" altLang="en-US" sz="3800" i="0" u="none" strike="noStrike" cap="none" normalizeH="0" baseline="0" dirty="0">
                <a:ln>
                  <a:noFill/>
                </a:ln>
                <a:solidFill>
                  <a:schemeClr val="tx1"/>
                </a:solidFill>
                <a:effectLst/>
              </a:rPr>
              <a:t>Nurse Practitioners in Ontario have a minimum of 8 years of nursing education and clinical experience.</a:t>
            </a:r>
          </a:p>
          <a:p>
            <a:pPr>
              <a:spcBef>
                <a:spcPts val="1200"/>
              </a:spcBef>
            </a:pPr>
            <a:r>
              <a:rPr lang="en-US" sz="3800" b="1" dirty="0"/>
              <a:t>Nursing Foundation:</a:t>
            </a:r>
            <a:r>
              <a:rPr lang="en-US" sz="3800" dirty="0"/>
              <a:t> Must hold a 4-year Bachelor of Science in Nursing (BScN) and register as an RN.</a:t>
            </a:r>
          </a:p>
          <a:p>
            <a:pPr>
              <a:spcBef>
                <a:spcPts val="1200"/>
              </a:spcBef>
            </a:pPr>
            <a:r>
              <a:rPr lang="en-US" sz="3800" b="1" dirty="0"/>
              <a:t>Clinical Experience:</a:t>
            </a:r>
            <a:r>
              <a:rPr lang="en-US" sz="3800" dirty="0"/>
              <a:t> Minimum of two years (3,640 hours) of full-time practice as a RN required.</a:t>
            </a:r>
          </a:p>
          <a:p>
            <a:pPr>
              <a:spcBef>
                <a:spcPts val="1200"/>
              </a:spcBef>
            </a:pPr>
            <a:r>
              <a:rPr lang="en-US" sz="3800" b="1" dirty="0"/>
              <a:t>Advanced Degree:</a:t>
            </a:r>
            <a:r>
              <a:rPr lang="en-US" sz="3800" dirty="0"/>
              <a:t> A post-graduate Master’s degree </a:t>
            </a:r>
            <a:r>
              <a:rPr lang="en-US" sz="3800" u="sng" dirty="0"/>
              <a:t>and</a:t>
            </a:r>
            <a:r>
              <a:rPr lang="en-US" sz="3800" dirty="0"/>
              <a:t> a Graduate Diploma in advanced practice nursing. (2-3 years combined post-graduate education).</a:t>
            </a:r>
          </a:p>
          <a:p>
            <a:pPr>
              <a:spcBef>
                <a:spcPts val="1200"/>
              </a:spcBef>
            </a:pPr>
            <a:r>
              <a:rPr lang="en-US" sz="3800" b="1" dirty="0"/>
              <a:t>Licensure Exam:</a:t>
            </a:r>
            <a:r>
              <a:rPr lang="en-US" sz="3800" dirty="0"/>
              <a:t> Pass an approved, rigorous NP registration exam to be certified by the College of Nurses of Ontario (CNO).</a:t>
            </a:r>
          </a:p>
          <a:p>
            <a:pPr>
              <a:spcBef>
                <a:spcPts val="1200"/>
              </a:spcBef>
            </a:pPr>
            <a:r>
              <a:rPr lang="en-US" altLang="en-US" sz="3800" b="1" dirty="0"/>
              <a:t>Strictly Regulated</a:t>
            </a:r>
            <a:r>
              <a:rPr lang="en-US" altLang="en-US" sz="3800" dirty="0"/>
              <a:t>: Must meet educational requirements, pass licensing exam. register with the College of Nurses of Ontario (CNO) and meet yearly continuing education and Quality Assessment requirements. </a:t>
            </a:r>
          </a:p>
          <a:p>
            <a:pPr marL="0" lvl="0" indent="0" eaLnBrk="0" fontAlgn="base" hangingPunct="0">
              <a:lnSpc>
                <a:spcPct val="100000"/>
              </a:lnSpc>
              <a:spcBef>
                <a:spcPct val="0"/>
              </a:spcBef>
              <a:spcAft>
                <a:spcPct val="0"/>
              </a:spcAft>
              <a:buFontTx/>
              <a:buChar char="•"/>
            </a:pPr>
            <a:endParaRPr lang="en-US" altLang="en-US" sz="3500" dirty="0">
              <a:latin typeface="Arial" panose="020B0604020202020204" pitchFamily="34" charset="0"/>
            </a:endParaRPr>
          </a:p>
          <a:p>
            <a:endParaRPr lang="en-CA" dirty="0"/>
          </a:p>
        </p:txBody>
      </p:sp>
      <p:sp>
        <p:nvSpPr>
          <p:cNvPr id="5" name="TextBox 4">
            <a:extLst>
              <a:ext uri="{FF2B5EF4-FFF2-40B4-BE49-F238E27FC236}">
                <a16:creationId xmlns:a16="http://schemas.microsoft.com/office/drawing/2014/main" id="{8FD7FE78-01E1-4A82-A3CD-136866CCF5EE}"/>
              </a:ext>
            </a:extLst>
          </p:cNvPr>
          <p:cNvSpPr txBox="1"/>
          <p:nvPr/>
        </p:nvSpPr>
        <p:spPr>
          <a:xfrm>
            <a:off x="9091692" y="6361629"/>
            <a:ext cx="3006671" cy="369332"/>
          </a:xfrm>
          <a:prstGeom prst="rect">
            <a:avLst/>
          </a:prstGeom>
          <a:noFill/>
        </p:spPr>
        <p:txBody>
          <a:bodyPr wrap="square" rtlCol="0">
            <a:spAutoFit/>
          </a:bodyPr>
          <a:lstStyle/>
          <a:p>
            <a:r>
              <a:rPr lang="en-CA" dirty="0"/>
              <a:t>(CNO, 2026; NPAO, 2025)</a:t>
            </a:r>
          </a:p>
        </p:txBody>
      </p:sp>
    </p:spTree>
    <p:extLst>
      <p:ext uri="{BB962C8B-B14F-4D97-AF65-F5344CB8AC3E}">
        <p14:creationId xmlns:p14="http://schemas.microsoft.com/office/powerpoint/2010/main" val="3513809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47501-C46C-367D-38BA-4733ADC12E85}"/>
              </a:ext>
            </a:extLst>
          </p:cNvPr>
          <p:cNvSpPr>
            <a:spLocks noGrp="1"/>
          </p:cNvSpPr>
          <p:nvPr>
            <p:ph type="title"/>
          </p:nvPr>
        </p:nvSpPr>
        <p:spPr>
          <a:xfrm>
            <a:off x="838200" y="365125"/>
            <a:ext cx="10515600" cy="737961"/>
          </a:xfrm>
        </p:spPr>
        <p:txBody>
          <a:bodyPr/>
          <a:lstStyle/>
          <a:p>
            <a:r>
              <a:rPr lang="en-US" dirty="0"/>
              <a:t>Funding for NPs</a:t>
            </a:r>
            <a:endParaRPr lang="en-CA" dirty="0"/>
          </a:p>
        </p:txBody>
      </p:sp>
      <p:sp>
        <p:nvSpPr>
          <p:cNvPr id="3" name="Content Placeholder 2">
            <a:extLst>
              <a:ext uri="{FF2B5EF4-FFF2-40B4-BE49-F238E27FC236}">
                <a16:creationId xmlns:a16="http://schemas.microsoft.com/office/drawing/2014/main" id="{37785AAD-F56C-72A9-B582-20BB6E54E2C5}"/>
              </a:ext>
            </a:extLst>
          </p:cNvPr>
          <p:cNvSpPr>
            <a:spLocks noGrp="1"/>
          </p:cNvSpPr>
          <p:nvPr>
            <p:ph idx="1"/>
          </p:nvPr>
        </p:nvSpPr>
        <p:spPr>
          <a:xfrm>
            <a:off x="838200" y="1306286"/>
            <a:ext cx="10515600" cy="4870677"/>
          </a:xfrm>
        </p:spPr>
        <p:txBody>
          <a:bodyPr>
            <a:normAutofit fontScale="70000" lnSpcReduction="20000"/>
          </a:bodyPr>
          <a:lstStyle/>
          <a:p>
            <a:pPr fontAlgn="base"/>
            <a:r>
              <a:rPr lang="en-CA" dirty="0"/>
              <a:t>Ministry funded salary </a:t>
            </a:r>
          </a:p>
          <a:p>
            <a:pPr fontAlgn="base"/>
            <a:r>
              <a:rPr lang="en-CA" dirty="0"/>
              <a:t>Integrated into Primary Care through FHTs, NPLCs, CHCs, home &amp; community services, hospital-based primary care/outreach programs</a:t>
            </a:r>
          </a:p>
          <a:p>
            <a:pPr fontAlgn="base"/>
            <a:r>
              <a:rPr lang="en-CA" dirty="0"/>
              <a:t>NPs can be self-employed and patients pay directly for services</a:t>
            </a:r>
          </a:p>
          <a:p>
            <a:pPr fontAlgn="base"/>
            <a:r>
              <a:rPr lang="en-CA" dirty="0"/>
              <a:t>NPs can provide services like medical aesthetics, which are not OHIP covered by physicians or NPs, and therefore are patient-paid</a:t>
            </a:r>
          </a:p>
          <a:p>
            <a:pPr fontAlgn="base"/>
            <a:r>
              <a:rPr lang="en-CA" dirty="0"/>
              <a:t>Currently no opportunity for OHIP billing, blended salary models, or other funding methods, which are available to physicians</a:t>
            </a:r>
          </a:p>
          <a:p>
            <a:pPr fontAlgn="base"/>
            <a:endParaRPr lang="en-CA" dirty="0"/>
          </a:p>
          <a:p>
            <a:pPr marL="0" indent="0" fontAlgn="base">
              <a:buNone/>
            </a:pPr>
            <a:r>
              <a:rPr lang="en-CA" b="1" dirty="0"/>
              <a:t>Canada Health Act (CHA) Interpretation Letter</a:t>
            </a:r>
          </a:p>
          <a:p>
            <a:pPr fontAlgn="base"/>
            <a:r>
              <a:rPr lang="en-CA" dirty="0"/>
              <a:t>In January 2025,  the Federal Government announced that the reinterpretation of the CHA requires provinces and territories to publicly insure "physician-equivalent services" provided by regulated health professionals like nurse practitioners, midwives, and pharmacists.</a:t>
            </a:r>
          </a:p>
          <a:p>
            <a:pPr fontAlgn="base"/>
            <a:r>
              <a:rPr lang="en-CA" dirty="0"/>
              <a:t>Effective April 1, 2026, patients to be able to access OHIP funded services by NPs without out-of-pocket costs</a:t>
            </a:r>
          </a:p>
          <a:p>
            <a:pPr fontAlgn="base"/>
            <a:r>
              <a:rPr lang="en-CA" dirty="0"/>
              <a:t>Ontario has missed the deadline to implement this change, and has until April 1, 2027 to develop a funding plan or face financial penalties applied to provincial health transfers for non-compliance</a:t>
            </a:r>
          </a:p>
          <a:p>
            <a:pPr fontAlgn="base"/>
            <a:endParaRPr lang="en-CA" dirty="0"/>
          </a:p>
          <a:p>
            <a:endParaRPr lang="en-CA" dirty="0"/>
          </a:p>
        </p:txBody>
      </p:sp>
    </p:spTree>
    <p:extLst>
      <p:ext uri="{BB962C8B-B14F-4D97-AF65-F5344CB8AC3E}">
        <p14:creationId xmlns:p14="http://schemas.microsoft.com/office/powerpoint/2010/main" val="3505794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2098-9544-004E-A1AD-466225223E8F}"/>
              </a:ext>
            </a:extLst>
          </p:cNvPr>
          <p:cNvSpPr>
            <a:spLocks noGrp="1"/>
          </p:cNvSpPr>
          <p:nvPr>
            <p:ph type="title"/>
          </p:nvPr>
        </p:nvSpPr>
        <p:spPr/>
        <p:txBody>
          <a:bodyPr/>
          <a:lstStyle/>
          <a:p>
            <a:r>
              <a:rPr lang="en-US" dirty="0"/>
              <a:t>Primary Care Organizations</a:t>
            </a:r>
          </a:p>
        </p:txBody>
      </p:sp>
      <p:sp>
        <p:nvSpPr>
          <p:cNvPr id="3" name="Content Placeholder 2">
            <a:extLst>
              <a:ext uri="{FF2B5EF4-FFF2-40B4-BE49-F238E27FC236}">
                <a16:creationId xmlns:a16="http://schemas.microsoft.com/office/drawing/2014/main" id="{081C48DC-29EA-EEC2-72D8-407C56CE7992}"/>
              </a:ext>
            </a:extLst>
          </p:cNvPr>
          <p:cNvSpPr>
            <a:spLocks noGrp="1"/>
          </p:cNvSpPr>
          <p:nvPr>
            <p:ph idx="1"/>
          </p:nvPr>
        </p:nvSpPr>
        <p:spPr>
          <a:xfrm>
            <a:off x="612648" y="1271912"/>
            <a:ext cx="10653579" cy="4593828"/>
          </a:xfrm>
        </p:spPr>
        <p:txBody>
          <a:bodyPr>
            <a:normAutofit fontScale="62500" lnSpcReduction="20000"/>
          </a:bodyPr>
          <a:lstStyle/>
          <a:p>
            <a:r>
              <a:rPr lang="en-US" b="1" dirty="0"/>
              <a:t>Family Health Team (FHT) </a:t>
            </a:r>
            <a:r>
              <a:rPr lang="en-US" dirty="0"/>
              <a:t>– A not for profit primary health care organization that includes health care providers such as nurses, social workers, nurse practitioners, dietitians and many others who work with an affiliated physician group to provide comprehensive primary care to patients, families, and communities. Each FHT has programs and services that are designed to help meet local health and community needs. Each FHT has a Board of Directors composed of physicians and community members that guide strategy and direction. </a:t>
            </a:r>
          </a:p>
          <a:p>
            <a:pPr lvl="1"/>
            <a:r>
              <a:rPr lang="en-US" dirty="0"/>
              <a:t>There are 5 FHTs in Grey Bruce </a:t>
            </a:r>
            <a:r>
              <a:rPr lang="en-US" dirty="0">
                <a:sym typeface="Wingdings" panose="05000000000000000000" pitchFamily="2" charset="2"/>
              </a:rPr>
              <a:t> Kincardine FHT, Owen Sound FHT, Hanover FHT, Peninsula FHT, Brockton and Area FHT</a:t>
            </a:r>
            <a:endParaRPr lang="en-US" dirty="0"/>
          </a:p>
          <a:p>
            <a:r>
              <a:rPr lang="en-US" b="1" dirty="0"/>
              <a:t>Blended Salary Model Family Health Team (BSM FHT) </a:t>
            </a:r>
            <a:r>
              <a:rPr lang="en-US" dirty="0"/>
              <a:t>– a FHT that has salaried physicians who can also bill OHIP for some services. Salaries for physicians are through agreements with OH. </a:t>
            </a:r>
          </a:p>
          <a:p>
            <a:pPr lvl="1"/>
            <a:r>
              <a:rPr lang="en-US" dirty="0"/>
              <a:t>There is 1 in Grey Bruce </a:t>
            </a:r>
            <a:r>
              <a:rPr lang="en-US" dirty="0">
                <a:sym typeface="Wingdings" panose="05000000000000000000" pitchFamily="2" charset="2"/>
              </a:rPr>
              <a:t> Sauble FHT</a:t>
            </a:r>
            <a:endParaRPr lang="en-US" dirty="0"/>
          </a:p>
          <a:p>
            <a:r>
              <a:rPr lang="en-US" b="1" dirty="0"/>
              <a:t>Community Health Centre (CHC) </a:t>
            </a:r>
            <a:r>
              <a:rPr lang="en-US" dirty="0"/>
              <a:t>– A not for profit, community governed primary care organization that provides team based, interdisciplinary primary health care and health promotion services to local populations, especially people facing barriers to care. </a:t>
            </a:r>
          </a:p>
          <a:p>
            <a:pPr lvl="1"/>
            <a:r>
              <a:rPr lang="en-US" dirty="0"/>
              <a:t>There is 1 in Grey Bruce </a:t>
            </a:r>
            <a:r>
              <a:rPr lang="en-US" dirty="0">
                <a:sym typeface="Wingdings" panose="05000000000000000000" pitchFamily="2" charset="2"/>
              </a:rPr>
              <a:t> South East Grey CHC</a:t>
            </a:r>
            <a:endParaRPr lang="en-US" dirty="0"/>
          </a:p>
          <a:p>
            <a:r>
              <a:rPr lang="en-US" b="1" dirty="0"/>
              <a:t>Indigenous Primary Health Care Organization (IPHCO) </a:t>
            </a:r>
            <a:r>
              <a:rPr lang="en-US" dirty="0"/>
              <a:t>– A not for profit,  community governed primary care organization led by Indigenous Peoples that delivers culturally safe, holistic, primary health care services grounded in Indigenous models of health and self determination.</a:t>
            </a:r>
          </a:p>
          <a:p>
            <a:pPr lvl="1"/>
            <a:r>
              <a:rPr lang="en-US" dirty="0"/>
              <a:t>There are 3 in Grey Bruce </a:t>
            </a:r>
            <a:r>
              <a:rPr lang="en-US" dirty="0">
                <a:sym typeface="Wingdings" panose="05000000000000000000" pitchFamily="2" charset="2"/>
              </a:rPr>
              <a:t> Saugeen First Nation Health Centre, </a:t>
            </a:r>
            <a:r>
              <a:rPr lang="en-US" dirty="0" err="1">
                <a:sym typeface="Wingdings" panose="05000000000000000000" pitchFamily="2" charset="2"/>
              </a:rPr>
              <a:t>Noongwa</a:t>
            </a:r>
            <a:r>
              <a:rPr lang="en-US" dirty="0">
                <a:sym typeface="Wingdings" panose="05000000000000000000" pitchFamily="2" charset="2"/>
              </a:rPr>
              <a:t> Wellness, and SOAHAC</a:t>
            </a:r>
            <a:endParaRPr lang="en-US" dirty="0"/>
          </a:p>
          <a:p>
            <a:r>
              <a:rPr lang="en-US" b="1" dirty="0"/>
              <a:t>Nurse Practitioner Led Clinic (NPLC) </a:t>
            </a:r>
            <a:r>
              <a:rPr lang="en-US" dirty="0">
                <a:sym typeface="Wingdings" panose="05000000000000000000" pitchFamily="2" charset="2"/>
              </a:rPr>
              <a:t> </a:t>
            </a:r>
            <a:r>
              <a:rPr lang="en-US" dirty="0"/>
              <a:t>A provincially funded, community-based primary care clinic clinically led by nurse practitioners who provide comprehensive, team-based primary health care and health promotion.</a:t>
            </a:r>
          </a:p>
          <a:p>
            <a:pPr lvl="1"/>
            <a:r>
              <a:rPr lang="en-US" dirty="0"/>
              <a:t>There is 1 in Grey Bruce </a:t>
            </a:r>
            <a:r>
              <a:rPr lang="en-US" dirty="0">
                <a:sym typeface="Wingdings" panose="05000000000000000000" pitchFamily="2" charset="2"/>
              </a:rPr>
              <a:t> VON NPLC </a:t>
            </a:r>
            <a:endParaRPr lang="en-US" dirty="0"/>
          </a:p>
          <a:p>
            <a:endParaRPr lang="en-US" dirty="0"/>
          </a:p>
        </p:txBody>
      </p:sp>
    </p:spTree>
    <p:extLst>
      <p:ext uri="{BB962C8B-B14F-4D97-AF65-F5344CB8AC3E}">
        <p14:creationId xmlns:p14="http://schemas.microsoft.com/office/powerpoint/2010/main" val="2293883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F93CF-6CB2-1730-86F6-87F0454F47FD}"/>
              </a:ext>
            </a:extLst>
          </p:cNvPr>
          <p:cNvSpPr>
            <a:spLocks noGrp="1"/>
          </p:cNvSpPr>
          <p:nvPr>
            <p:ph type="title"/>
          </p:nvPr>
        </p:nvSpPr>
        <p:spPr/>
        <p:txBody>
          <a:bodyPr/>
          <a:lstStyle/>
          <a:p>
            <a:r>
              <a:rPr lang="en-US" dirty="0"/>
              <a:t>Team Based Care </a:t>
            </a:r>
          </a:p>
        </p:txBody>
      </p:sp>
      <p:sp>
        <p:nvSpPr>
          <p:cNvPr id="3" name="Content Placeholder 2">
            <a:extLst>
              <a:ext uri="{FF2B5EF4-FFF2-40B4-BE49-F238E27FC236}">
                <a16:creationId xmlns:a16="http://schemas.microsoft.com/office/drawing/2014/main" id="{1738A7C6-F44F-250D-08A7-53B105775703}"/>
              </a:ext>
            </a:extLst>
          </p:cNvPr>
          <p:cNvSpPr>
            <a:spLocks noGrp="1"/>
          </p:cNvSpPr>
          <p:nvPr>
            <p:ph idx="1"/>
          </p:nvPr>
        </p:nvSpPr>
        <p:spPr>
          <a:xfrm>
            <a:off x="612647" y="1516356"/>
            <a:ext cx="10653579" cy="4593828"/>
          </a:xfrm>
        </p:spPr>
        <p:txBody>
          <a:bodyPr>
            <a:normAutofit fontScale="92500" lnSpcReduction="20000"/>
          </a:bodyPr>
          <a:lstStyle/>
          <a:p>
            <a:r>
              <a:rPr lang="en-US" b="1" dirty="0"/>
              <a:t>Interprofessional Care </a:t>
            </a:r>
            <a:r>
              <a:rPr lang="en-US" dirty="0"/>
              <a:t>– When health care workers from different professions work collaboratively to deliver care, based on a patient’s needs and goals.</a:t>
            </a:r>
          </a:p>
          <a:p>
            <a:r>
              <a:rPr lang="en-US" b="1" dirty="0"/>
              <a:t>Interprofessional Health Provider </a:t>
            </a:r>
            <a:r>
              <a:rPr lang="en-US" dirty="0"/>
              <a:t>(Allied Health) – Members of a care team including various regulated health care professionals and non-regulated health care professionals such as registered nurses (RN), registered practical nurses (RPN), nurse practitioners (NP), social worker, occupational therapist (OT), physiotherapist (PT), registered dietician (RD), midwife, health promoters, etc. </a:t>
            </a:r>
          </a:p>
          <a:p>
            <a:r>
              <a:rPr lang="en-US" b="1" dirty="0"/>
              <a:t>Interprofessional Care Team (IPCT) </a:t>
            </a:r>
            <a:r>
              <a:rPr lang="en-US" dirty="0"/>
              <a:t>– A team composed of family physicians and/or nurse practitioners working together with other allied health providers and administrative professionals. Care from an IPCT can improve access and outcomes for patients and enhance clinical capacity and well being. For family physicians and nurse practitioners (prescribers), access to a team working to their full scope of practice can help support their ability to provide comprehensive, high-quality care and increase their capacity to attach more patients. </a:t>
            </a:r>
          </a:p>
        </p:txBody>
      </p:sp>
    </p:spTree>
    <p:extLst>
      <p:ext uri="{BB962C8B-B14F-4D97-AF65-F5344CB8AC3E}">
        <p14:creationId xmlns:p14="http://schemas.microsoft.com/office/powerpoint/2010/main" val="3146034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B2C19-24EE-6848-521B-8E3FD2CDB9DA}"/>
              </a:ext>
            </a:extLst>
          </p:cNvPr>
          <p:cNvSpPr>
            <a:spLocks noGrp="1"/>
          </p:cNvSpPr>
          <p:nvPr>
            <p:ph type="title"/>
          </p:nvPr>
        </p:nvSpPr>
        <p:spPr/>
        <p:txBody>
          <a:bodyPr/>
          <a:lstStyle/>
          <a:p>
            <a:r>
              <a:rPr lang="en-US" dirty="0"/>
              <a:t>Primary Care Act, Primary Care Action Plan (PCAP), Primary Care Action Team (PCAT)</a:t>
            </a:r>
          </a:p>
        </p:txBody>
      </p:sp>
      <p:sp>
        <p:nvSpPr>
          <p:cNvPr id="3" name="Content Placeholder 2">
            <a:extLst>
              <a:ext uri="{FF2B5EF4-FFF2-40B4-BE49-F238E27FC236}">
                <a16:creationId xmlns:a16="http://schemas.microsoft.com/office/drawing/2014/main" id="{0830B0F5-117E-C5C4-1447-0CFD7C758427}"/>
              </a:ext>
            </a:extLst>
          </p:cNvPr>
          <p:cNvSpPr>
            <a:spLocks noGrp="1"/>
          </p:cNvSpPr>
          <p:nvPr>
            <p:ph idx="1"/>
          </p:nvPr>
        </p:nvSpPr>
        <p:spPr>
          <a:xfrm>
            <a:off x="612648" y="2095778"/>
            <a:ext cx="10653579" cy="4593828"/>
          </a:xfrm>
        </p:spPr>
        <p:txBody>
          <a:bodyPr/>
          <a:lstStyle/>
          <a:p>
            <a:r>
              <a:rPr lang="en-US" b="1" dirty="0"/>
              <a:t>Primary Care Act </a:t>
            </a:r>
            <a:r>
              <a:rPr lang="en-US" dirty="0"/>
              <a:t>– Provincial legislation recognizing primary care as the foundation of Ontario’s publicly funded health care system. </a:t>
            </a:r>
          </a:p>
          <a:p>
            <a:r>
              <a:rPr lang="en-US" b="1" dirty="0"/>
              <a:t>Primary Care Action Plan (PCAP) </a:t>
            </a:r>
            <a:r>
              <a:rPr lang="en-US" dirty="0"/>
              <a:t>– Mandate: 100% of people in Ontario are attached to a family doctor or a primary care nurse practitioner working in a publicly funded team, where they receive ongoing, comprehensive, and convenient care. </a:t>
            </a:r>
          </a:p>
          <a:p>
            <a:r>
              <a:rPr lang="en-US" b="1" dirty="0"/>
              <a:t>Primary Care Action Team (PCAT) </a:t>
            </a:r>
            <a:r>
              <a:rPr lang="en-US" dirty="0"/>
              <a:t>– Team led by Dr. Jane Philpott, who is responsible for implementing the Primary Care Action Plan, supported by an investment of &gt;$1.8 billion over 4 years. </a:t>
            </a:r>
          </a:p>
        </p:txBody>
      </p:sp>
    </p:spTree>
    <p:extLst>
      <p:ext uri="{BB962C8B-B14F-4D97-AF65-F5344CB8AC3E}">
        <p14:creationId xmlns:p14="http://schemas.microsoft.com/office/powerpoint/2010/main" val="4283763847"/>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9114</TotalTime>
  <Words>2075</Words>
  <Application>Microsoft Office PowerPoint</Application>
  <PresentationFormat>Widescreen</PresentationFormat>
  <Paragraphs>112</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Arial</vt:lpstr>
      <vt:lpstr>Neue Haas Grotesk Text Pro</vt:lpstr>
      <vt:lpstr>Wingdings</vt:lpstr>
      <vt:lpstr>VanillaVTI</vt:lpstr>
      <vt:lpstr>PRIMARY CARE 101</vt:lpstr>
      <vt:lpstr>Primary Care (PC) and Primary Care Provider (PCP)</vt:lpstr>
      <vt:lpstr>Funding for Primary Care</vt:lpstr>
      <vt:lpstr>Family Doctors</vt:lpstr>
      <vt:lpstr>Nurse Practitioners (NPs) in Ontario</vt:lpstr>
      <vt:lpstr>Funding for NPs</vt:lpstr>
      <vt:lpstr>Primary Care Organizations</vt:lpstr>
      <vt:lpstr>Team Based Care </vt:lpstr>
      <vt:lpstr>Primary Care Act, Primary Care Action Plan (PCAP), Primary Care Action Team (PCAT)</vt:lpstr>
      <vt:lpstr>Primary Care Provincial Mandates</vt:lpstr>
      <vt:lpstr>Interprofessional Care Team (IPCT) Expansion</vt:lpstr>
      <vt:lpstr>Ontario Health Team (OHT) and Primary Care Network (PCN)</vt:lpstr>
      <vt:lpstr>Primary Care in Grey Bruce </vt:lpstr>
      <vt:lpstr>Progress to Date</vt:lpstr>
      <vt:lpstr>What’s Next?</vt:lpstr>
      <vt:lpstr>Questions?</vt:lpstr>
    </vt:vector>
  </TitlesOfParts>
  <Company>GBIN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Johnston, Lindsay A.</dc:creator>
  <cp:lastModifiedBy>Gallagher, Rachel L.</cp:lastModifiedBy>
  <cp:revision>32</cp:revision>
  <cp:lastPrinted>2026-05-06T17:53:20Z</cp:lastPrinted>
  <dcterms:created xsi:type="dcterms:W3CDTF">2026-05-02T13:47:48Z</dcterms:created>
  <dcterms:modified xsi:type="dcterms:W3CDTF">2026-06-17T13:20:10Z</dcterms:modified>
</cp:coreProperties>
</file>